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charts/chart28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wmf" ContentType="image/x-wmf"/>
  <Override PartName="/ppt/charts/chart17.xml" ContentType="application/vnd.openxmlformats-officedocument.drawingml.chart+xml"/>
  <Override PartName="/ppt/charts/chart26.xml" ContentType="application/vnd.openxmlformats-officedocument.drawingml.char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bin" ContentType="application/vnd.openxmlformats-officedocument.oleObject"/>
  <Default Extension="png" ContentType="image/png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Default Extension="emf" ContentType="image/x-emf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Default Extension="vml" ContentType="application/vnd.openxmlformats-officedocument.vmlDrawing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7"/>
  </p:notesMasterIdLst>
  <p:handoutMasterIdLst>
    <p:handoutMasterId r:id="rId38"/>
  </p:handoutMasterIdLst>
  <p:sldIdLst>
    <p:sldId id="527" r:id="rId2"/>
    <p:sldId id="549" r:id="rId3"/>
    <p:sldId id="540" r:id="rId4"/>
    <p:sldId id="472" r:id="rId5"/>
    <p:sldId id="506" r:id="rId6"/>
    <p:sldId id="525" r:id="rId7"/>
    <p:sldId id="522" r:id="rId8"/>
    <p:sldId id="523" r:id="rId9"/>
    <p:sldId id="526" r:id="rId10"/>
    <p:sldId id="524" r:id="rId11"/>
    <p:sldId id="507" r:id="rId12"/>
    <p:sldId id="508" r:id="rId13"/>
    <p:sldId id="473" r:id="rId14"/>
    <p:sldId id="510" r:id="rId15"/>
    <p:sldId id="528" r:id="rId16"/>
    <p:sldId id="529" r:id="rId17"/>
    <p:sldId id="530" r:id="rId18"/>
    <p:sldId id="531" r:id="rId19"/>
    <p:sldId id="532" r:id="rId20"/>
    <p:sldId id="533" r:id="rId21"/>
    <p:sldId id="534" r:id="rId22"/>
    <p:sldId id="535" r:id="rId23"/>
    <p:sldId id="536" r:id="rId24"/>
    <p:sldId id="537" r:id="rId25"/>
    <p:sldId id="538" r:id="rId26"/>
    <p:sldId id="539" r:id="rId27"/>
    <p:sldId id="542" r:id="rId28"/>
    <p:sldId id="475" r:id="rId29"/>
    <p:sldId id="544" r:id="rId30"/>
    <p:sldId id="543" r:id="rId31"/>
    <p:sldId id="545" r:id="rId32"/>
    <p:sldId id="546" r:id="rId33"/>
    <p:sldId id="547" r:id="rId34"/>
    <p:sldId id="505" r:id="rId35"/>
    <p:sldId id="548" r:id="rId36"/>
  </p:sldIdLst>
  <p:sldSz cx="9906000" cy="6858000" type="A4"/>
  <p:notesSz cx="6797675" cy="9926638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5pPr>
    <a:lvl6pPr marL="2286000" algn="l" defTabSz="914400" rtl="0" eaLnBrk="1" latinLnBrk="1" hangingPunct="1"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6pPr>
    <a:lvl7pPr marL="2743200" algn="l" defTabSz="914400" rtl="0" eaLnBrk="1" latinLnBrk="1" hangingPunct="1"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7pPr>
    <a:lvl8pPr marL="3200400" algn="l" defTabSz="914400" rtl="0" eaLnBrk="1" latinLnBrk="1" hangingPunct="1"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8pPr>
    <a:lvl9pPr marL="3657600" algn="l" defTabSz="914400" rtl="0" eaLnBrk="1" latinLnBrk="1" hangingPunct="1">
      <a:defRPr kumimoji="1" sz="1100" kern="1200">
        <a:solidFill>
          <a:schemeClr val="tx1"/>
        </a:solidFill>
        <a:latin typeface="HY울릉도M" pitchFamily="18" charset="-127"/>
        <a:ea typeface="HY울릉도M" pitchFamily="18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0C06"/>
    <a:srgbClr val="FE2F2A"/>
    <a:srgbClr val="FE3D38"/>
    <a:srgbClr val="FE5C58"/>
    <a:srgbClr val="FE8D84"/>
    <a:srgbClr val="000099"/>
    <a:srgbClr val="FF8FFF"/>
    <a:srgbClr val="96969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002" autoAdjust="0"/>
    <p:restoredTop sz="93060" autoAdjust="0"/>
  </p:normalViewPr>
  <p:slideViewPr>
    <p:cSldViewPr snapToGrid="0">
      <p:cViewPr>
        <p:scale>
          <a:sx n="75" d="100"/>
          <a:sy n="75" d="100"/>
        </p:scale>
        <p:origin x="-990" y="-780"/>
      </p:cViewPr>
      <p:guideLst>
        <p:guide orient="horz" pos="4319"/>
        <p:guide pos="3128"/>
        <p:guide pos="5875"/>
        <p:guide pos="596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12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_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1.5209125475285213E-2"/>
          <c:y val="2.2222222222222275E-2"/>
          <c:w val="0.95437262357414465"/>
          <c:h val="0.9555555555555556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연령대</c:v>
                </c:pt>
              </c:strCache>
            </c:strRef>
          </c:tx>
          <c:spPr>
            <a:solidFill>
              <a:schemeClr val="accent1"/>
            </a:solidFill>
            <a:ln w="12529">
              <a:solidFill>
                <a:srgbClr val="C0C0C0"/>
              </a:solidFill>
              <a:prstDash val="solid"/>
            </a:ln>
          </c:spPr>
          <c:dPt>
            <c:idx val="0"/>
            <c:spPr>
              <a:solidFill>
                <a:srgbClr val="C0C0C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1"/>
            <c:spPr>
              <a:solidFill>
                <a:srgbClr val="99CC0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3"/>
            <c:spPr>
              <a:solidFill>
                <a:srgbClr val="FF990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9.1126529975832593E-2"/>
                  <c:y val="0.11670377409720363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-0.20034333471369944"/>
                  <c:y val="-0.1616511298156697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0.11406844106463898"/>
                  <c:y val="-0.20193275409539377"/>
                </c:manualLayout>
              </c:layout>
              <c:spPr>
                <a:noFill/>
                <a:ln w="25059">
                  <a:noFill/>
                </a:ln>
              </c:spPr>
              <c:txPr>
                <a:bodyPr/>
                <a:lstStyle/>
                <a:p>
                  <a:pPr>
                    <a:defRPr sz="1085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ko-KR"/>
                </a:p>
              </c:txPr>
              <c:dLblPos val="bestFit"/>
              <c:showVal val="1"/>
            </c:dLbl>
            <c:dLbl>
              <c:idx val="3"/>
              <c:layout>
                <c:manualLayout>
                  <c:x val="0.14648514851485178"/>
                  <c:y val="0.1210865236673002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0"/>
                  <c:y val="-0.13793103448275895"/>
                </c:manualLayout>
              </c:layout>
              <c:dLblPos val="ctr"/>
              <c:showVal val="1"/>
            </c:dLbl>
            <c:spPr>
              <a:noFill/>
              <a:ln w="25059">
                <a:noFill/>
              </a:ln>
            </c:spPr>
            <c:txPr>
              <a:bodyPr/>
              <a:lstStyle/>
              <a:p>
                <a:pPr>
                  <a:defRPr sz="1085" b="1" i="0" u="none" strike="noStrike" baseline="0">
                    <a:solidFill>
                      <a:srgbClr val="333333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dLblPos val="ctr"/>
            <c:showVal val="1"/>
            <c:showLeaderLines val="1"/>
          </c:dLbls>
          <c:cat>
            <c:strRef>
              <c:f>Sheet1!$B$1:$F$1</c:f>
              <c:strCache>
                <c:ptCount val="5"/>
                <c:pt idx="0">
                  <c:v>19세 이하</c:v>
                </c:pt>
                <c:pt idx="1">
                  <c:v>20~29세</c:v>
                </c:pt>
                <c:pt idx="2">
                  <c:v>30~39세</c:v>
                </c:pt>
                <c:pt idx="3">
                  <c:v>40~49세</c:v>
                </c:pt>
                <c:pt idx="4">
                  <c:v>50세 이상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17.899999999999999</c:v>
                </c:pt>
                <c:pt idx="1">
                  <c:v>32.5</c:v>
                </c:pt>
                <c:pt idx="2">
                  <c:v>31.5</c:v>
                </c:pt>
                <c:pt idx="3">
                  <c:v>17.2</c:v>
                </c:pt>
                <c:pt idx="4">
                  <c:v>1</c:v>
                </c:pt>
              </c:numCache>
            </c:numRef>
          </c:val>
        </c:ser>
        <c:dLbls>
          <c:showVal val="1"/>
        </c:dLbls>
      </c:pie3DChart>
      <c:spPr>
        <a:noFill/>
        <a:ln w="25059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381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0"/>
          <c:y val="5.2264808362369235E-2"/>
          <c:w val="0.98679867986798653"/>
          <c:h val="0.89547038327525996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방문목적</c:v>
                </c:pt>
              </c:strCache>
            </c:strRef>
          </c:tx>
          <c:spPr>
            <a:solidFill>
              <a:schemeClr val="accent1"/>
            </a:solidFill>
            <a:ln w="12699">
              <a:solidFill>
                <a:srgbClr val="C0C0C0"/>
              </a:solidFill>
              <a:prstDash val="solid"/>
            </a:ln>
          </c:spPr>
          <c:dPt>
            <c:idx val="0"/>
            <c:spPr>
              <a:solidFill>
                <a:srgbClr val="C0C0C0"/>
              </a:solidFill>
              <a:ln w="12699">
                <a:solidFill>
                  <a:srgbClr val="C0C0C0"/>
                </a:solidFill>
                <a:prstDash val="solid"/>
              </a:ln>
            </c:spPr>
          </c:dPt>
          <c:dPt>
            <c:idx val="1"/>
            <c:spPr>
              <a:solidFill>
                <a:srgbClr val="99CC00"/>
              </a:solidFill>
              <a:ln w="12699">
                <a:solidFill>
                  <a:srgbClr val="C0C0C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699">
                <a:solidFill>
                  <a:srgbClr val="C0C0C0"/>
                </a:solidFill>
                <a:prstDash val="solid"/>
              </a:ln>
            </c:spPr>
          </c:dPt>
          <c:dPt>
            <c:idx val="3"/>
            <c:spPr>
              <a:solidFill>
                <a:srgbClr val="FF9900"/>
              </a:solidFill>
              <a:ln w="12699">
                <a:solidFill>
                  <a:srgbClr val="C0C0C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7.057298348888498E-2"/>
                  <c:y val="0.10537288899493615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-0.14938088943607974"/>
                  <c:y val="-0.24506452214537491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0.14981124164591272"/>
                  <c:y val="8.7345192961990864E-2"/>
                </c:manualLayout>
              </c:layout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ko-KR"/>
                </a:p>
              </c:txPr>
              <c:dLblPos val="bestFit"/>
              <c:showVal val="1"/>
            </c:dLbl>
            <c:dLbl>
              <c:idx val="3"/>
              <c:layout>
                <c:manualLayout>
                  <c:x val="2.8074765414706619E-3"/>
                  <c:y val="7.2032662583843846E-2"/>
                </c:manualLayout>
              </c:layout>
              <c:dLblPos val="bestFit"/>
              <c:showVal val="1"/>
            </c:dLbl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333333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dLblPos val="ctr"/>
            <c:showVal val="1"/>
            <c:showLeaderLines val="1"/>
          </c:dLbls>
          <c:cat>
            <c:strRef>
              <c:f>Sheet1!$B$1:$E$1</c:f>
              <c:strCache>
                <c:ptCount val="4"/>
                <c:pt idx="0">
                  <c:v>매우만족</c:v>
                </c:pt>
                <c:pt idx="1">
                  <c:v>만족</c:v>
                </c:pt>
                <c:pt idx="2">
                  <c:v>그저그렇다</c:v>
                </c:pt>
                <c:pt idx="3">
                  <c:v>불만족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9.3000000000000007</c:v>
                </c:pt>
                <c:pt idx="1">
                  <c:v>66.2</c:v>
                </c:pt>
                <c:pt idx="2">
                  <c:v>23.2</c:v>
                </c:pt>
                <c:pt idx="3">
                  <c:v>1.3</c:v>
                </c:pt>
              </c:numCache>
            </c:numRef>
          </c:val>
        </c:ser>
        <c:dLbls>
          <c:showVal val="1"/>
        </c:dLbls>
      </c:pie3DChart>
      <c:spPr>
        <a:noFill/>
        <a:ln w="25399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800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주차장만족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8.7193683508794799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5139E-3"/>
                  <c:y val="-2.1871479403320716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5.5667872597007966E-3"/>
                  <c:y val="1.387090108577998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6.6</c:v>
                </c:pt>
                <c:pt idx="1">
                  <c:v>18.5</c:v>
                </c:pt>
                <c:pt idx="2">
                  <c:v>42.4</c:v>
                </c:pt>
                <c:pt idx="3">
                  <c:v>26.2</c:v>
                </c:pt>
                <c:pt idx="4">
                  <c:v>6.3</c:v>
                </c:pt>
              </c:numCache>
            </c:numRef>
          </c:val>
        </c:ser>
        <c:dLbls>
          <c:showVal val="1"/>
        </c:dLbls>
        <c:gapWidth val="100"/>
        <c:axId val="216442752"/>
        <c:axId val="216444288"/>
      </c:barChart>
      <c:catAx>
        <c:axId val="216442752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216444288"/>
        <c:crosses val="autoZero"/>
        <c:auto val="1"/>
        <c:lblAlgn val="ctr"/>
        <c:lblOffset val="100"/>
        <c:tickMarkSkip val="1"/>
      </c:catAx>
      <c:valAx>
        <c:axId val="216444288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216442752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사인물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8.7373271414027329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8.1922867749635218E-4"/>
                  <c:y val="-2.0893097647981952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5.5667872597007966E-3"/>
                  <c:y val="1.4033964711669806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0.70000000000000062</c:v>
                </c:pt>
                <c:pt idx="1">
                  <c:v>5</c:v>
                </c:pt>
                <c:pt idx="2">
                  <c:v>38.700000000000003</c:v>
                </c:pt>
                <c:pt idx="3">
                  <c:v>46</c:v>
                </c:pt>
                <c:pt idx="4">
                  <c:v>9.6</c:v>
                </c:pt>
              </c:numCache>
            </c:numRef>
          </c:val>
        </c:ser>
        <c:dLbls>
          <c:showVal val="1"/>
        </c:dLbls>
        <c:gapWidth val="100"/>
        <c:axId val="205299712"/>
        <c:axId val="205301248"/>
      </c:barChart>
      <c:catAx>
        <c:axId val="205299712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205301248"/>
        <c:crosses val="autoZero"/>
        <c:auto val="1"/>
        <c:lblAlgn val="ctr"/>
        <c:lblOffset val="100"/>
        <c:tickMarkSkip val="1"/>
      </c:catAx>
      <c:valAx>
        <c:axId val="205301248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205299712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전광판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7.2159748454436404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5139E-3"/>
                  <c:y val="-2.1600069888095274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3.5607103166159747E-3"/>
                  <c:y val="1.1461554133294263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0.30000000000000032</c:v>
                </c:pt>
                <c:pt idx="1">
                  <c:v>4.3</c:v>
                </c:pt>
                <c:pt idx="2">
                  <c:v>19.5</c:v>
                </c:pt>
                <c:pt idx="3">
                  <c:v>51.7</c:v>
                </c:pt>
                <c:pt idx="4">
                  <c:v>24.2</c:v>
                </c:pt>
              </c:numCache>
            </c:numRef>
          </c:val>
        </c:ser>
        <c:dLbls>
          <c:showVal val="1"/>
        </c:dLbls>
        <c:gapWidth val="100"/>
        <c:axId val="178321280"/>
        <c:axId val="178322816"/>
      </c:barChart>
      <c:catAx>
        <c:axId val="178321280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178322816"/>
        <c:crosses val="autoZero"/>
        <c:auto val="1"/>
        <c:lblAlgn val="ctr"/>
        <c:lblOffset val="100"/>
        <c:tickMarkSkip val="1"/>
      </c:catAx>
      <c:valAx>
        <c:axId val="178322816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178321280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매점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1.1237654338896617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5139E-3"/>
                  <c:y val="-2.2831557440728942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3.5607103166159747E-3"/>
                  <c:y val="9.4871767595008528E-3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2</c:v>
                </c:pt>
                <c:pt idx="1">
                  <c:v>8.9</c:v>
                </c:pt>
                <c:pt idx="2">
                  <c:v>38.1</c:v>
                </c:pt>
                <c:pt idx="3">
                  <c:v>40.1</c:v>
                </c:pt>
                <c:pt idx="4">
                  <c:v>10.9</c:v>
                </c:pt>
              </c:numCache>
            </c:numRef>
          </c:val>
        </c:ser>
        <c:dLbls>
          <c:showVal val="1"/>
        </c:dLbls>
        <c:gapWidth val="100"/>
        <c:axId val="178666112"/>
        <c:axId val="184900224"/>
      </c:barChart>
      <c:catAx>
        <c:axId val="178666112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184900224"/>
        <c:crosses val="autoZero"/>
        <c:auto val="1"/>
        <c:lblAlgn val="ctr"/>
        <c:lblOffset val="100"/>
        <c:tickMarkSkip val="1"/>
      </c:catAx>
      <c:valAx>
        <c:axId val="184900224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178666112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홈팀선수</c:v>
                </c:pt>
              </c:strCache>
            </c:strRef>
          </c:tx>
          <c:dLbls>
            <c:dLbl>
              <c:idx val="2"/>
              <c:layout>
                <c:manualLayout>
                  <c:x val="-8.8735191884797284E-4"/>
                  <c:y val="-1.1672720626207347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5139E-3"/>
                  <c:y val="-2.2668493814839114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3.5607103166159747E-3"/>
                  <c:y val="1.4650053415393768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0.70000000000000062</c:v>
                </c:pt>
                <c:pt idx="1">
                  <c:v>1.3</c:v>
                </c:pt>
                <c:pt idx="2">
                  <c:v>9.3000000000000007</c:v>
                </c:pt>
                <c:pt idx="3">
                  <c:v>43.4</c:v>
                </c:pt>
                <c:pt idx="4">
                  <c:v>45.4</c:v>
                </c:pt>
              </c:numCache>
            </c:numRef>
          </c:val>
        </c:ser>
        <c:dLbls>
          <c:showVal val="1"/>
        </c:dLbls>
        <c:gapWidth val="100"/>
        <c:axId val="187390976"/>
        <c:axId val="187392768"/>
      </c:barChart>
      <c:catAx>
        <c:axId val="187390976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187392768"/>
        <c:crosses val="autoZero"/>
        <c:auto val="1"/>
        <c:lblAlgn val="ctr"/>
        <c:lblOffset val="100"/>
        <c:tickMarkSkip val="1"/>
      </c:catAx>
      <c:valAx>
        <c:axId val="187392768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187390976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홈팀성적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9.8787725226315605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5139E-3"/>
                  <c:y val="-1.8139664653193173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3.5607103166159747E-3"/>
                  <c:y val="1.3019762083903114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0.70000000000000062</c:v>
                </c:pt>
                <c:pt idx="1">
                  <c:v>3</c:v>
                </c:pt>
                <c:pt idx="2">
                  <c:v>15.6</c:v>
                </c:pt>
                <c:pt idx="3">
                  <c:v>38.4</c:v>
                </c:pt>
                <c:pt idx="4">
                  <c:v>42.4</c:v>
                </c:pt>
              </c:numCache>
            </c:numRef>
          </c:val>
        </c:ser>
        <c:dLbls>
          <c:showVal val="1"/>
        </c:dLbls>
        <c:gapWidth val="100"/>
        <c:axId val="191734528"/>
        <c:axId val="191736064"/>
      </c:barChart>
      <c:catAx>
        <c:axId val="191734528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191736064"/>
        <c:crosses val="autoZero"/>
        <c:auto val="1"/>
        <c:lblAlgn val="ctr"/>
        <c:lblOffset val="100"/>
        <c:tickMarkSkip val="1"/>
      </c:catAx>
      <c:valAx>
        <c:axId val="191736064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191734528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스탭명서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1.1980544160056578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5139E-3"/>
                  <c:y val="-1.9751997194160563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3.5607103166159747E-3"/>
                  <c:y val="9.4871767595008528E-3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1.7</c:v>
                </c:pt>
                <c:pt idx="1">
                  <c:v>11.9</c:v>
                </c:pt>
                <c:pt idx="2">
                  <c:v>36.4</c:v>
                </c:pt>
                <c:pt idx="3">
                  <c:v>39.1</c:v>
                </c:pt>
                <c:pt idx="4">
                  <c:v>10.9</c:v>
                </c:pt>
              </c:numCache>
            </c:numRef>
          </c:val>
        </c:ser>
        <c:dLbls>
          <c:showVal val="1"/>
        </c:dLbls>
        <c:gapWidth val="100"/>
        <c:axId val="191483904"/>
        <c:axId val="194622208"/>
      </c:barChart>
      <c:catAx>
        <c:axId val="191483904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194622208"/>
        <c:crosses val="autoZero"/>
        <c:auto val="1"/>
        <c:lblAlgn val="ctr"/>
        <c:lblOffset val="100"/>
        <c:tickMarkSkip val="1"/>
      </c:catAx>
      <c:valAx>
        <c:axId val="194622208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191483904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1.5209125475285206E-2"/>
          <c:y val="2.2222222222222251E-2"/>
          <c:w val="0.95437262357414465"/>
          <c:h val="0.9555555555555556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이용목적</c:v>
                </c:pt>
              </c:strCache>
            </c:strRef>
          </c:tx>
          <c:spPr>
            <a:solidFill>
              <a:schemeClr val="accent1"/>
            </a:solidFill>
            <a:ln w="12529">
              <a:solidFill>
                <a:srgbClr val="C0C0C0"/>
              </a:solidFill>
              <a:prstDash val="solid"/>
            </a:ln>
          </c:spPr>
          <c:dPt>
            <c:idx val="0"/>
            <c:spPr>
              <a:solidFill>
                <a:srgbClr val="C0C0C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1"/>
            <c:spPr>
              <a:solidFill>
                <a:srgbClr val="99CC0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3"/>
            <c:spPr>
              <a:solidFill>
                <a:srgbClr val="FF990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18513420923841434"/>
                  <c:y val="5.4635713639243424E-2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-0.19764233062329048"/>
                  <c:y val="-0.22118743777717459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9.6985265455679634E-2"/>
                  <c:y val="-0.21696352611096054"/>
                </c:manualLayout>
              </c:layout>
              <c:spPr>
                <a:noFill/>
                <a:ln w="25059">
                  <a:noFill/>
                </a:ln>
              </c:spPr>
              <c:txPr>
                <a:bodyPr/>
                <a:lstStyle/>
                <a:p>
                  <a:pPr>
                    <a:defRPr sz="1085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ko-KR"/>
                </a:p>
              </c:txPr>
              <c:dLblPos val="bestFit"/>
              <c:showVal val="1"/>
            </c:dLbl>
            <c:dLbl>
              <c:idx val="3"/>
              <c:layout>
                <c:manualLayout>
                  <c:x val="9.8859047322055291E-2"/>
                  <c:y val="8.112136844963376E-2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-3.9603960396039646E-2"/>
                  <c:y val="-0.10919540229885079"/>
                </c:manualLayout>
              </c:layout>
              <c:dLblPos val="ctr"/>
              <c:showVal val="1"/>
            </c:dLbl>
            <c:spPr>
              <a:noFill/>
              <a:ln w="25059">
                <a:noFill/>
              </a:ln>
            </c:spPr>
            <c:txPr>
              <a:bodyPr/>
              <a:lstStyle/>
              <a:p>
                <a:pPr>
                  <a:defRPr sz="1085" b="1" i="0" u="none" strike="noStrike" baseline="0">
                    <a:solidFill>
                      <a:srgbClr val="333333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dLblPos val="ctr"/>
            <c:showVal val="1"/>
            <c:showLeaderLines val="1"/>
          </c:dLbls>
          <c:cat>
            <c:strRef>
              <c:f>Sheet1!$B$1:$F$1</c:f>
              <c:strCache>
                <c:ptCount val="5"/>
                <c:pt idx="0">
                  <c:v>휴식</c:v>
                </c:pt>
                <c:pt idx="1">
                  <c:v>공연관람</c:v>
                </c:pt>
                <c:pt idx="2">
                  <c:v>산책</c:v>
                </c:pt>
                <c:pt idx="3">
                  <c:v>운동</c:v>
                </c:pt>
                <c:pt idx="4">
                  <c:v>기타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32.9</c:v>
                </c:pt>
                <c:pt idx="1">
                  <c:v>11.5</c:v>
                </c:pt>
                <c:pt idx="2">
                  <c:v>27.6</c:v>
                </c:pt>
                <c:pt idx="3">
                  <c:v>19.8</c:v>
                </c:pt>
                <c:pt idx="4">
                  <c:v>8.2000000000000011</c:v>
                </c:pt>
              </c:numCache>
            </c:numRef>
          </c:val>
        </c:ser>
        <c:dLbls>
          <c:showVal val="1"/>
        </c:dLbls>
      </c:pie3DChart>
      <c:spPr>
        <a:noFill/>
        <a:ln w="25059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381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1.5209125475285206E-2"/>
          <c:y val="2.2222222222222251E-2"/>
          <c:w val="0.95437262357414465"/>
          <c:h val="0.9555555555555556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광장 방문</c:v>
                </c:pt>
              </c:strCache>
            </c:strRef>
          </c:tx>
          <c:spPr>
            <a:solidFill>
              <a:schemeClr val="accent1"/>
            </a:solidFill>
            <a:ln w="12529">
              <a:solidFill>
                <a:srgbClr val="C0C0C0"/>
              </a:solidFill>
              <a:prstDash val="solid"/>
            </a:ln>
          </c:spPr>
          <c:dPt>
            <c:idx val="0"/>
            <c:spPr>
              <a:solidFill>
                <a:srgbClr val="C0C0C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1"/>
            <c:spPr>
              <a:solidFill>
                <a:srgbClr val="99CC0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3"/>
            <c:spPr>
              <a:solidFill>
                <a:srgbClr val="FF9900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2529">
                <a:solidFill>
                  <a:srgbClr val="C0C0C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18468435462150448"/>
                  <c:y val="0.14152909765589672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-7.6451163049899878E-2"/>
                  <c:y val="-0.24439632545931789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0.12848717548920249"/>
                  <c:y val="6.9877816997013426E-2"/>
                </c:manualLayout>
              </c:layout>
              <c:spPr>
                <a:noFill/>
                <a:ln w="25059">
                  <a:noFill/>
                </a:ln>
              </c:spPr>
              <c:txPr>
                <a:bodyPr/>
                <a:lstStyle/>
                <a:p>
                  <a:pPr>
                    <a:defRPr sz="1085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ko-KR"/>
                </a:p>
              </c:txPr>
              <c:dLblPos val="bestFit"/>
              <c:showVal val="1"/>
            </c:dLbl>
            <c:dLbl>
              <c:idx val="3"/>
              <c:layout>
                <c:manualLayout>
                  <c:x val="0.1304287830357839"/>
                  <c:y val="0.14409177301113224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-2.4752475247524754E-2"/>
                  <c:y val="-8.6206896551724227E-2"/>
                </c:manualLayout>
              </c:layout>
              <c:dLblPos val="ctr"/>
              <c:showVal val="1"/>
            </c:dLbl>
            <c:spPr>
              <a:noFill/>
              <a:ln w="25059">
                <a:noFill/>
              </a:ln>
            </c:spPr>
            <c:txPr>
              <a:bodyPr/>
              <a:lstStyle/>
              <a:p>
                <a:pPr>
                  <a:defRPr sz="1085" b="1" i="0" u="none" strike="noStrike" baseline="0">
                    <a:solidFill>
                      <a:srgbClr val="333333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dLblPos val="ctr"/>
            <c:showVal val="1"/>
            <c:showLeaderLines val="1"/>
          </c:dLbls>
          <c:cat>
            <c:strRef>
              <c:f>Sheet1!$B$1:$F$1</c:f>
              <c:strCache>
                <c:ptCount val="5"/>
                <c:pt idx="0">
                  <c:v>없음</c:v>
                </c:pt>
                <c:pt idx="1">
                  <c:v>1-5회</c:v>
                </c:pt>
                <c:pt idx="2">
                  <c:v>6-10회</c:v>
                </c:pt>
                <c:pt idx="3">
                  <c:v>10회-20회 </c:v>
                </c:pt>
                <c:pt idx="4">
                  <c:v>수시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19.5</c:v>
                </c:pt>
                <c:pt idx="1">
                  <c:v>54.3</c:v>
                </c:pt>
                <c:pt idx="2">
                  <c:v>12.6</c:v>
                </c:pt>
                <c:pt idx="3">
                  <c:v>6.3</c:v>
                </c:pt>
                <c:pt idx="4">
                  <c:v>7.3</c:v>
                </c:pt>
              </c:numCache>
            </c:numRef>
          </c:val>
        </c:ser>
        <c:dLbls>
          <c:showVal val="1"/>
        </c:dLbls>
      </c:pie3DChart>
      <c:spPr>
        <a:noFill/>
        <a:ln w="25059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381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1.5209125475285206E-2"/>
          <c:y val="2.2222222222222251E-2"/>
          <c:w val="0.95437262357414465"/>
          <c:h val="0.9555555555555556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관람횟수</c:v>
                </c:pt>
              </c:strCache>
            </c:strRef>
          </c:tx>
          <c:spPr>
            <a:solidFill>
              <a:schemeClr val="accent1"/>
            </a:solidFill>
            <a:ln w="14618">
              <a:solidFill>
                <a:srgbClr val="C0C0C0"/>
              </a:solidFill>
              <a:prstDash val="solid"/>
            </a:ln>
          </c:spPr>
          <c:dPt>
            <c:idx val="0"/>
            <c:spPr>
              <a:solidFill>
                <a:srgbClr val="C0C0C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1"/>
            <c:spPr>
              <a:solidFill>
                <a:srgbClr val="99CC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3"/>
            <c:spPr>
              <a:solidFill>
                <a:srgbClr val="FF99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2122585124625429"/>
                  <c:y val="6.5922223533210894E-2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-0.11476457277410865"/>
                  <c:y val="-0.1822137835958075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0.13688229056203649"/>
                  <c:y val="-0.17396348241343385"/>
                </c:manualLayout>
              </c:layout>
              <c:spPr>
                <a:noFill/>
                <a:ln w="29236">
                  <a:noFill/>
                </a:ln>
              </c:spPr>
              <c:txPr>
                <a:bodyPr/>
                <a:lstStyle/>
                <a:p>
                  <a:pPr>
                    <a:defRPr sz="1266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ko-KR"/>
                </a:p>
              </c:txPr>
              <c:dLblPos val="bestFit"/>
              <c:showVal val="1"/>
            </c:dLbl>
            <c:dLbl>
              <c:idx val="3"/>
              <c:layout>
                <c:manualLayout>
                  <c:x val="3.5672046826596374E-2"/>
                  <c:y val="1.9746463435838871E-2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-0.10180275715800642"/>
                  <c:y val="-0.11337032391077551"/>
                </c:manualLayout>
              </c:layout>
              <c:dLblPos val="ctr"/>
              <c:showVal val="1"/>
            </c:dLbl>
            <c:spPr>
              <a:noFill/>
              <a:ln w="29236">
                <a:noFill/>
              </a:ln>
            </c:spPr>
            <c:txPr>
              <a:bodyPr/>
              <a:lstStyle/>
              <a:p>
                <a:pPr>
                  <a:defRPr sz="1266" b="1" i="0" u="none" strike="noStrike" baseline="0">
                    <a:solidFill>
                      <a:srgbClr val="333333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dLblPos val="ctr"/>
            <c:showVal val="1"/>
            <c:showLeaderLines val="1"/>
          </c:dLbls>
          <c:cat>
            <c:strRef>
              <c:f>Sheet1!$B$1:$F$1</c:f>
              <c:strCache>
                <c:ptCount val="5"/>
                <c:pt idx="0">
                  <c:v>1-4회</c:v>
                </c:pt>
                <c:pt idx="1">
                  <c:v>5-8회</c:v>
                </c:pt>
                <c:pt idx="2">
                  <c:v>9-12회</c:v>
                </c:pt>
                <c:pt idx="3">
                  <c:v>13-16회</c:v>
                </c:pt>
                <c:pt idx="4">
                  <c:v>16회이상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29.8</c:v>
                </c:pt>
                <c:pt idx="1">
                  <c:v>25.2</c:v>
                </c:pt>
                <c:pt idx="2">
                  <c:v>17.2</c:v>
                </c:pt>
                <c:pt idx="3">
                  <c:v>7.6</c:v>
                </c:pt>
                <c:pt idx="4">
                  <c:v>20.2</c:v>
                </c:pt>
              </c:numCache>
            </c:numRef>
          </c:val>
        </c:ser>
        <c:dLbls>
          <c:showVal val="1"/>
        </c:dLbls>
      </c:pie3DChart>
      <c:spPr>
        <a:noFill/>
        <a:ln w="29236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611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>
        <c:manualLayout>
          <c:layoutTarget val="inner"/>
          <c:xMode val="edge"/>
          <c:yMode val="edge"/>
          <c:x val="0.42987804878048841"/>
          <c:y val="5.5813953488372092E-2"/>
          <c:w val="0.51219512195121841"/>
          <c:h val="0.94418604651162752"/>
        </c:manualLayout>
      </c:layout>
      <c:barChart>
        <c:barDir val="bar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이용만족도</c:v>
                </c:pt>
              </c:strCache>
            </c:strRef>
          </c:tx>
          <c:spPr>
            <a:solidFill>
              <a:srgbClr val="99CC00"/>
            </a:solidFill>
            <a:ln w="15400">
              <a:solidFill>
                <a:srgbClr val="969696"/>
              </a:solidFill>
              <a:prstDash val="solid"/>
            </a:ln>
          </c:spPr>
          <c:dLbls>
            <c:dLbl>
              <c:idx val="0"/>
              <c:layout>
                <c:manualLayout>
                  <c:x val="-1.0979687539626238E-2"/>
                  <c:y val="-1.9650504213290199E-4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4.9960767617491693E-3"/>
                  <c:y val="7.6782014090344113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4.5892793512144993E-3"/>
                  <c:y val="-3.4707832573559992E-3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7.5718626326094409E-3"/>
                  <c:y val="2.3943224202237867E-3"/>
                </c:manualLayout>
              </c:layout>
              <c:dLblPos val="outEnd"/>
              <c:showVal val="1"/>
            </c:dLbl>
            <c:dLbl>
              <c:idx val="6"/>
              <c:layout>
                <c:manualLayout>
                  <c:x val="1.6676644474695505E-4"/>
                  <c:y val="-2.8892112170189293E-3"/>
                </c:manualLayout>
              </c:layout>
              <c:dLblPos val="outEnd"/>
              <c:showVal val="1"/>
            </c:dLbl>
            <c:spPr>
              <a:noFill/>
              <a:ln w="30799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Sheet1!$B$1:$I$1</c:f>
              <c:strCache>
                <c:ptCount val="7"/>
                <c:pt idx="0">
                  <c:v>주차시설</c:v>
                </c:pt>
                <c:pt idx="1">
                  <c:v>상설무대</c:v>
                </c:pt>
                <c:pt idx="2">
                  <c:v>운동시설</c:v>
                </c:pt>
                <c:pt idx="3">
                  <c:v>축구공화장실</c:v>
                </c:pt>
                <c:pt idx="4">
                  <c:v>조경</c:v>
                </c:pt>
                <c:pt idx="5">
                  <c:v>휴식공간</c:v>
                </c:pt>
                <c:pt idx="6">
                  <c:v>매점 기타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2.5</c:v>
                </c:pt>
                <c:pt idx="1">
                  <c:v>5.8</c:v>
                </c:pt>
                <c:pt idx="2">
                  <c:v>18.5</c:v>
                </c:pt>
                <c:pt idx="3">
                  <c:v>23.9</c:v>
                </c:pt>
                <c:pt idx="4">
                  <c:v>21.8</c:v>
                </c:pt>
                <c:pt idx="5">
                  <c:v>21.8</c:v>
                </c:pt>
                <c:pt idx="6">
                  <c:v>2.9</c:v>
                </c:pt>
                <c:pt idx="7">
                  <c:v>2.9</c:v>
                </c:pt>
              </c:numCache>
            </c:numRef>
          </c:val>
        </c:ser>
        <c:dLbls>
          <c:showVal val="1"/>
        </c:dLbls>
        <c:gapWidth val="100"/>
        <c:axId val="210795904"/>
        <c:axId val="210809984"/>
      </c:barChart>
      <c:catAx>
        <c:axId val="210795904"/>
        <c:scaling>
          <c:orientation val="maxMin"/>
        </c:scaling>
        <c:axPos val="l"/>
        <c:majorTickMark val="in"/>
        <c:tickLblPos val="none"/>
        <c:spPr>
          <a:ln w="15400">
            <a:solidFill>
              <a:srgbClr val="808080"/>
            </a:solidFill>
            <a:prstDash val="solid"/>
          </a:ln>
        </c:spPr>
        <c:crossAx val="210809984"/>
        <c:crosses val="autoZero"/>
        <c:auto val="1"/>
        <c:lblAlgn val="ctr"/>
        <c:lblOffset val="100"/>
        <c:tickMarkSkip val="1"/>
      </c:catAx>
      <c:valAx>
        <c:axId val="210809984"/>
        <c:scaling>
          <c:orientation val="minMax"/>
          <c:max val="50"/>
          <c:min val="0"/>
        </c:scaling>
        <c:delete val="1"/>
        <c:axPos val="t"/>
        <c:numFmt formatCode="General" sourceLinked="1"/>
        <c:tickLblPos val="nextTo"/>
        <c:crossAx val="210795904"/>
        <c:crosses val="autoZero"/>
        <c:crossBetween val="between"/>
        <c:majorUnit val="25"/>
        <c:minorUnit val="10"/>
      </c:valAx>
      <c:spPr>
        <a:noFill/>
        <a:ln w="30799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15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이용만족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8.9189427040115739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4892E-3"/>
                  <c:y val="0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5.5667872597007966E-3"/>
                  <c:y val="1.211405685564184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매우불만족</c:v>
                </c:pt>
                <c:pt idx="1">
                  <c:v>불만족</c:v>
                </c:pt>
                <c:pt idx="2">
                  <c:v>보통이다</c:v>
                </c:pt>
                <c:pt idx="3">
                  <c:v>만족</c:v>
                </c:pt>
                <c:pt idx="4">
                  <c:v>매우만족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</c:v>
                </c:pt>
                <c:pt idx="1">
                  <c:v>0.4</c:v>
                </c:pt>
                <c:pt idx="2">
                  <c:v>31.7</c:v>
                </c:pt>
                <c:pt idx="3">
                  <c:v>60.5</c:v>
                </c:pt>
                <c:pt idx="4">
                  <c:v>7.4</c:v>
                </c:pt>
              </c:numCache>
            </c:numRef>
          </c:val>
        </c:ser>
        <c:dLbls>
          <c:showVal val="1"/>
        </c:dLbls>
        <c:gapWidth val="100"/>
        <c:axId val="211403136"/>
        <c:axId val="211404672"/>
      </c:barChart>
      <c:catAx>
        <c:axId val="211403136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211404672"/>
        <c:crosses val="autoZero"/>
        <c:auto val="1"/>
        <c:lblAlgn val="ctr"/>
        <c:lblOffset val="100"/>
        <c:tickMarkSkip val="1"/>
      </c:catAx>
      <c:valAx>
        <c:axId val="211404672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211403136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접근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8.5928154522320263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5139E-3"/>
                  <c:y val="-2.0005696137651172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5.5667872597007966E-3"/>
                  <c:y val="1.1968952020275153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0.8</c:v>
                </c:pt>
                <c:pt idx="1">
                  <c:v>5.8</c:v>
                </c:pt>
                <c:pt idx="2">
                  <c:v>38.300000000000004</c:v>
                </c:pt>
                <c:pt idx="3">
                  <c:v>47.3</c:v>
                </c:pt>
                <c:pt idx="4">
                  <c:v>7.8</c:v>
                </c:pt>
              </c:numCache>
            </c:numRef>
          </c:val>
        </c:ser>
        <c:dLbls>
          <c:showVal val="1"/>
        </c:dLbls>
        <c:gapWidth val="100"/>
        <c:axId val="214370176"/>
        <c:axId val="214371712"/>
      </c:barChart>
      <c:catAx>
        <c:axId val="214370176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214371712"/>
        <c:crosses val="autoZero"/>
        <c:auto val="1"/>
        <c:lblAlgn val="ctr"/>
        <c:lblOffset val="100"/>
        <c:tickMarkSkip val="1"/>
      </c:catAx>
      <c:valAx>
        <c:axId val="214371712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214370176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접근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8.7917966591684864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8.1922867749635218E-4"/>
                  <c:y val="-1.4371339175823358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3.5607103166159747E-3"/>
                  <c:y val="1.19869108107986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</c:v>
                </c:pt>
                <c:pt idx="1">
                  <c:v>2.9</c:v>
                </c:pt>
                <c:pt idx="2">
                  <c:v>27.6</c:v>
                </c:pt>
                <c:pt idx="3">
                  <c:v>58</c:v>
                </c:pt>
                <c:pt idx="4">
                  <c:v>11.5</c:v>
                </c:pt>
              </c:numCache>
            </c:numRef>
          </c:val>
        </c:ser>
        <c:dLbls>
          <c:showVal val="1"/>
        </c:dLbls>
        <c:gapWidth val="100"/>
        <c:axId val="215364352"/>
        <c:axId val="215365888"/>
      </c:barChart>
      <c:catAx>
        <c:axId val="215364352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215365888"/>
        <c:crosses val="autoZero"/>
        <c:auto val="1"/>
        <c:lblAlgn val="ctr"/>
        <c:lblOffset val="100"/>
        <c:tickMarkSkip val="1"/>
      </c:catAx>
      <c:valAx>
        <c:axId val="215365888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215364352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매점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8.5563047249897061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5139E-3"/>
                  <c:y val="-1.9154212208367088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5.5667872597007966E-3"/>
                  <c:y val="1.16787423495425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0.4</c:v>
                </c:pt>
                <c:pt idx="1">
                  <c:v>4.0999999999999996</c:v>
                </c:pt>
                <c:pt idx="2">
                  <c:v>45.7</c:v>
                </c:pt>
                <c:pt idx="3">
                  <c:v>41.2</c:v>
                </c:pt>
                <c:pt idx="4">
                  <c:v>8.6</c:v>
                </c:pt>
              </c:numCache>
            </c:numRef>
          </c:val>
        </c:ser>
        <c:dLbls>
          <c:showVal val="1"/>
        </c:dLbls>
        <c:gapWidth val="100"/>
        <c:axId val="216976768"/>
        <c:axId val="216986752"/>
      </c:barChart>
      <c:catAx>
        <c:axId val="216976768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216986752"/>
        <c:crosses val="autoZero"/>
        <c:auto val="1"/>
        <c:lblAlgn val="ctr"/>
        <c:lblOffset val="100"/>
        <c:tickMarkSkip val="1"/>
      </c:catAx>
      <c:valAx>
        <c:axId val="216986752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216976768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0"/>
          <c:y val="5.2264808362369235E-2"/>
          <c:w val="0.98679867986798653"/>
          <c:h val="0.89547038327526007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다음경기재관람</c:v>
                </c:pt>
              </c:strCache>
            </c:strRef>
          </c:tx>
          <c:spPr>
            <a:solidFill>
              <a:schemeClr val="accent1"/>
            </a:solidFill>
            <a:ln w="12699">
              <a:solidFill>
                <a:srgbClr val="C0C0C0"/>
              </a:solidFill>
              <a:prstDash val="solid"/>
            </a:ln>
          </c:spPr>
          <c:dPt>
            <c:idx val="0"/>
            <c:spPr>
              <a:solidFill>
                <a:srgbClr val="C0C0C0"/>
              </a:solidFill>
              <a:ln w="12699">
                <a:solidFill>
                  <a:srgbClr val="C0C0C0"/>
                </a:solidFill>
                <a:prstDash val="solid"/>
              </a:ln>
            </c:spPr>
          </c:dPt>
          <c:dPt>
            <c:idx val="1"/>
            <c:spPr>
              <a:solidFill>
                <a:srgbClr val="99CC00"/>
              </a:solidFill>
              <a:ln w="12699">
                <a:solidFill>
                  <a:srgbClr val="C0C0C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2699">
                <a:solidFill>
                  <a:srgbClr val="C0C0C0"/>
                </a:solidFill>
                <a:prstDash val="solid"/>
              </a:ln>
            </c:spPr>
          </c:dPt>
          <c:dPt>
            <c:idx val="3"/>
            <c:spPr>
              <a:solidFill>
                <a:srgbClr val="FF9900"/>
              </a:solidFill>
              <a:ln w="12699">
                <a:solidFill>
                  <a:srgbClr val="C0C0C0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2699">
                <a:solidFill>
                  <a:srgbClr val="C0C0C0"/>
                </a:solidFill>
                <a:prstDash val="solid"/>
              </a:ln>
            </c:spPr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9.3806201027136563E-2"/>
                  <c:y val="0.12218109099998868"/>
                </c:manualLayout>
              </c:layout>
              <c:spPr>
                <a:noFill/>
                <a:ln w="25399">
                  <a:noFill/>
                </a:ln>
              </c:spPr>
              <c:txPr>
                <a:bodyPr/>
                <a:lstStyle/>
                <a:p>
                  <a:pPr>
                    <a:defRPr sz="110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ko-KR"/>
                </a:p>
              </c:txPr>
              <c:dLblPos val="bestFit"/>
              <c:showVal val="1"/>
            </c:dLbl>
            <c:dLbl>
              <c:idx val="3"/>
              <c:layout>
                <c:manualLayout>
                  <c:x val="-0.18024605811440292"/>
                  <c:y val="-0.19193414324071753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0.20270148340083727"/>
                  <c:y val="-1.56002721881987E-2"/>
                </c:manualLayout>
              </c:layout>
              <c:dLblPos val="bestFit"/>
              <c:showVal val="1"/>
            </c:dLbl>
            <c:spPr>
              <a:noFill/>
              <a:ln w="25399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333333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dLblPos val="ctr"/>
            <c:showVal val="1"/>
            <c:showLeaderLines val="1"/>
          </c:dLbls>
          <c:cat>
            <c:strRef>
              <c:f>Sheet1!$B$1:$F$1</c:f>
              <c:strCache>
                <c:ptCount val="5"/>
                <c:pt idx="0">
                  <c:v>전혀 그렇지 않다</c:v>
                </c:pt>
                <c:pt idx="1">
                  <c:v>그렇지않다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13.2</c:v>
                </c:pt>
                <c:pt idx="3">
                  <c:v>38.4</c:v>
                </c:pt>
                <c:pt idx="4" formatCode="0.0_ ">
                  <c:v>48.3</c:v>
                </c:pt>
              </c:numCache>
            </c:numRef>
          </c:val>
        </c:ser>
        <c:dLbls>
          <c:showVal val="1"/>
        </c:dLbls>
      </c:pie3DChart>
      <c:spPr>
        <a:noFill/>
        <a:ln w="25399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800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관람편리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1.0838850560039508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8.1922867749635218E-4"/>
                  <c:y val="-1.9987737347127884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3.5607103166159747E-3"/>
                  <c:y val="1.2747759422482059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0.30000000000000032</c:v>
                </c:pt>
                <c:pt idx="1">
                  <c:v>2.2999999999999998</c:v>
                </c:pt>
                <c:pt idx="2">
                  <c:v>29.5</c:v>
                </c:pt>
                <c:pt idx="3">
                  <c:v>51</c:v>
                </c:pt>
                <c:pt idx="4">
                  <c:v>16.899999999999999</c:v>
                </c:pt>
              </c:numCache>
            </c:numRef>
          </c:val>
        </c:ser>
        <c:dLbls>
          <c:showVal val="1"/>
        </c:dLbls>
        <c:gapWidth val="100"/>
        <c:axId val="234248064"/>
        <c:axId val="234249600"/>
      </c:barChart>
      <c:catAx>
        <c:axId val="234248064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234249600"/>
        <c:crosses val="autoZero"/>
        <c:auto val="1"/>
        <c:lblAlgn val="ctr"/>
        <c:lblOffset val="100"/>
        <c:tickMarkSkip val="1"/>
      </c:catAx>
      <c:valAx>
        <c:axId val="234249600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234248064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경기력 우수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1.1346593374427985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5139E-3"/>
                  <c:y val="-1.7976601027303401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3.5607103166159747E-3"/>
                  <c:y val="1.4632094624870546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</c:v>
                </c:pt>
                <c:pt idx="1">
                  <c:v>0.70000000000000062</c:v>
                </c:pt>
                <c:pt idx="2">
                  <c:v>15.9</c:v>
                </c:pt>
                <c:pt idx="3">
                  <c:v>41.7</c:v>
                </c:pt>
                <c:pt idx="4">
                  <c:v>41.7</c:v>
                </c:pt>
              </c:numCache>
            </c:numRef>
          </c:val>
        </c:ser>
        <c:dLbls>
          <c:showVal val="1"/>
        </c:dLbls>
        <c:gapWidth val="100"/>
        <c:axId val="235547648"/>
        <c:axId val="235578112"/>
      </c:barChart>
      <c:catAx>
        <c:axId val="235547648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235578112"/>
        <c:crosses val="autoZero"/>
        <c:auto val="1"/>
        <c:lblAlgn val="ctr"/>
        <c:lblOffset val="100"/>
        <c:tickMarkSkip val="1"/>
      </c:catAx>
      <c:valAx>
        <c:axId val="235578112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235547648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이미지 향상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7.0529112195535839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5139E-3"/>
                  <c:y val="-1.9824673721238081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3.5607103166159747E-3"/>
                  <c:y val="1.0555600686244442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0.30000000000000032</c:v>
                </c:pt>
                <c:pt idx="1">
                  <c:v>3.3</c:v>
                </c:pt>
                <c:pt idx="2">
                  <c:v>22.8</c:v>
                </c:pt>
                <c:pt idx="3">
                  <c:v>54.3</c:v>
                </c:pt>
                <c:pt idx="4">
                  <c:v>19.2</c:v>
                </c:pt>
              </c:numCache>
            </c:numRef>
          </c:val>
        </c:ser>
        <c:dLbls>
          <c:showVal val="1"/>
        </c:dLbls>
        <c:gapWidth val="100"/>
        <c:axId val="242226688"/>
        <c:axId val="242228224"/>
      </c:barChart>
      <c:catAx>
        <c:axId val="242226688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242228224"/>
        <c:crosses val="autoZero"/>
        <c:auto val="1"/>
        <c:lblAlgn val="ctr"/>
        <c:lblOffset val="100"/>
        <c:tickMarkSkip val="1"/>
      </c:catAx>
      <c:valAx>
        <c:axId val="242228224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242226688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9.4444444444444525E-2"/>
          <c:y val="0.13586956521739141"/>
          <c:w val="0.90555555555555567"/>
          <c:h val="0.79347826086956519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광고 필요도</c:v>
                </c:pt>
              </c:strCache>
            </c:strRef>
          </c:tx>
          <c:dLbls>
            <c:dLbl>
              <c:idx val="2"/>
              <c:layout>
                <c:manualLayout>
                  <c:x val="-2.8931451136174481E-3"/>
                  <c:y val="-1.0277576301488461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2.4439951762785139E-3"/>
                  <c:y val="-1.9425869942381019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3.5607103166159747E-3"/>
                  <c:y val="1.3236950300151408E-2"/>
                </c:manualLayout>
              </c:layout>
              <c:dLblPos val="outEnd"/>
              <c:showVal val="1"/>
            </c:dLbl>
            <c:dLbl>
              <c:idx val="6"/>
              <c:dLblPos val="outEnd"/>
              <c:showVal val="1"/>
            </c:dLbl>
            <c:spPr>
              <a:noFill/>
              <a:ln w="23174">
                <a:noFill/>
              </a:ln>
            </c:spPr>
            <c:txPr>
              <a:bodyPr/>
              <a:lstStyle/>
              <a:p>
                <a:pPr>
                  <a:defRPr sz="118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전혀그렇지않다</c:v>
                </c:pt>
                <c:pt idx="1">
                  <c:v>그렇지 않다</c:v>
                </c:pt>
                <c:pt idx="2">
                  <c:v>보통이다</c:v>
                </c:pt>
                <c:pt idx="3">
                  <c:v>그렇다</c:v>
                </c:pt>
                <c:pt idx="4">
                  <c:v>매우그렇다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0.30000000000000032</c:v>
                </c:pt>
                <c:pt idx="1">
                  <c:v>3</c:v>
                </c:pt>
                <c:pt idx="2">
                  <c:v>24.2</c:v>
                </c:pt>
                <c:pt idx="3">
                  <c:v>45.7</c:v>
                </c:pt>
                <c:pt idx="4">
                  <c:v>26.8</c:v>
                </c:pt>
              </c:numCache>
            </c:numRef>
          </c:val>
        </c:ser>
        <c:dLbls>
          <c:showVal val="1"/>
        </c:dLbls>
        <c:gapWidth val="100"/>
        <c:axId val="243224960"/>
        <c:axId val="243226496"/>
      </c:barChart>
      <c:catAx>
        <c:axId val="243224960"/>
        <c:scaling>
          <c:orientation val="minMax"/>
        </c:scaling>
        <c:axPos val="b"/>
        <c:majorTickMark val="in"/>
        <c:tickLblPos val="none"/>
        <c:spPr>
          <a:ln w="11587">
            <a:solidFill>
              <a:srgbClr val="808080"/>
            </a:solidFill>
            <a:prstDash val="solid"/>
          </a:ln>
        </c:spPr>
        <c:crossAx val="243226496"/>
        <c:crosses val="autoZero"/>
        <c:auto val="1"/>
        <c:lblAlgn val="ctr"/>
        <c:lblOffset val="100"/>
        <c:tickMarkSkip val="1"/>
      </c:catAx>
      <c:valAx>
        <c:axId val="243226496"/>
        <c:scaling>
          <c:orientation val="minMax"/>
          <c:max val="60"/>
          <c:min val="0"/>
        </c:scaling>
        <c:axPos val="l"/>
        <c:numFmt formatCode="General" sourceLinked="0"/>
        <c:majorTickMark val="in"/>
        <c:tickLblPos val="nextTo"/>
        <c:spPr>
          <a:ln w="11587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95" b="0" i="0" u="none" strike="noStrike" baseline="0">
                <a:solidFill>
                  <a:srgbClr val="808080"/>
                </a:solidFill>
                <a:latin typeface="Arial"/>
                <a:ea typeface="Arial"/>
                <a:cs typeface="Arial"/>
              </a:defRPr>
            </a:pPr>
            <a:endParaRPr lang="ko-KR"/>
          </a:p>
        </c:txPr>
        <c:crossAx val="243224960"/>
        <c:crosses val="autoZero"/>
        <c:crossBetween val="between"/>
        <c:majorUnit val="20"/>
        <c:minorUnit val="10"/>
      </c:valAx>
      <c:spPr>
        <a:noFill/>
        <a:ln w="2317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642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0"/>
          <c:y val="5.2264808362369235E-2"/>
          <c:w val="0.98679867986798653"/>
          <c:h val="0.89547038327525996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주말경기</c:v>
                </c:pt>
              </c:strCache>
            </c:strRef>
          </c:tx>
          <c:spPr>
            <a:solidFill>
              <a:schemeClr val="accent1"/>
            </a:solidFill>
            <a:ln w="12528">
              <a:solidFill>
                <a:srgbClr val="C0C0C0"/>
              </a:solidFill>
              <a:prstDash val="solid"/>
            </a:ln>
          </c:spPr>
          <c:dPt>
            <c:idx val="0"/>
            <c:spPr>
              <a:solidFill>
                <a:srgbClr val="C0C0C0"/>
              </a:solidFill>
              <a:ln w="12528">
                <a:solidFill>
                  <a:srgbClr val="C0C0C0"/>
                </a:solidFill>
                <a:prstDash val="solid"/>
              </a:ln>
            </c:spPr>
          </c:dPt>
          <c:dPt>
            <c:idx val="1"/>
            <c:spPr>
              <a:solidFill>
                <a:srgbClr val="99CC00"/>
              </a:solidFill>
              <a:ln w="12528">
                <a:solidFill>
                  <a:srgbClr val="C0C0C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5.5019705014588818E-2"/>
                  <c:y val="0.10197665564841964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-3.016993599142247E-2"/>
                  <c:y val="-0.3147768133078942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Mode val="edge"/>
                  <c:yMode val="edge"/>
                  <c:x val="0.26402640264026456"/>
                  <c:y val="0.10104529616724739"/>
                </c:manualLayout>
              </c:layout>
              <c:spPr>
                <a:noFill/>
                <a:ln w="25057">
                  <a:noFill/>
                </a:ln>
              </c:spPr>
              <c:txPr>
                <a:bodyPr/>
                <a:lstStyle/>
                <a:p>
                  <a:pPr>
                    <a:defRPr sz="1085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ko-KR"/>
                </a:p>
              </c:txPr>
              <c:dLblPos val="bestFit"/>
              <c:showVal val="1"/>
            </c:dLbl>
            <c:dLbl>
              <c:idx val="3"/>
              <c:layout>
                <c:manualLayout>
                  <c:xMode val="edge"/>
                  <c:yMode val="edge"/>
                  <c:x val="0.25082508250825081"/>
                  <c:y val="9.7560975609756226E-2"/>
                </c:manualLayout>
              </c:layout>
              <c:dLblPos val="bestFit"/>
              <c:showVal val="1"/>
            </c:dLbl>
            <c:spPr>
              <a:noFill/>
              <a:ln w="25057">
                <a:noFill/>
              </a:ln>
            </c:spPr>
            <c:txPr>
              <a:bodyPr/>
              <a:lstStyle/>
              <a:p>
                <a:pPr>
                  <a:defRPr sz="1085" b="1" i="0" u="none" strike="noStrike" baseline="0">
                    <a:solidFill>
                      <a:srgbClr val="333333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dLblPos val="ctr"/>
            <c:showVal val="1"/>
            <c:showLeaderLines val="1"/>
          </c:dLbls>
          <c:cat>
            <c:strRef>
              <c:f>Sheet1!$B$1:$C$1</c:f>
              <c:strCache>
                <c:ptCount val="2"/>
                <c:pt idx="0">
                  <c:v>일요일</c:v>
                </c:pt>
                <c:pt idx="1">
                  <c:v>토요일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7.6</c:v>
                </c:pt>
                <c:pt idx="1">
                  <c:v>92.4</c:v>
                </c:pt>
              </c:numCache>
            </c:numRef>
          </c:val>
        </c:ser>
        <c:dLbls>
          <c:showVal val="1"/>
        </c:dLbls>
      </c:pie3DChart>
      <c:spPr>
        <a:noFill/>
        <a:ln w="25057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776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1.5209125475285206E-2"/>
          <c:y val="2.2222222222222251E-2"/>
          <c:w val="0.95437262357414465"/>
          <c:h val="0.9555555555555556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경기시간</c:v>
                </c:pt>
              </c:strCache>
            </c:strRef>
          </c:tx>
          <c:spPr>
            <a:solidFill>
              <a:schemeClr val="accent1"/>
            </a:solidFill>
            <a:ln w="14618">
              <a:solidFill>
                <a:srgbClr val="C0C0C0"/>
              </a:solidFill>
              <a:prstDash val="solid"/>
            </a:ln>
          </c:spPr>
          <c:dPt>
            <c:idx val="0"/>
            <c:spPr>
              <a:solidFill>
                <a:srgbClr val="C0C0C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1"/>
            <c:spPr>
              <a:solidFill>
                <a:srgbClr val="99CC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6.3654445103163787E-2"/>
                  <c:y val="6.6346285210392972E-2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-0.19704938698725818"/>
                  <c:y val="-0.14662560167475319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0.13307984790874497"/>
                  <c:y val="-9.7872020605980214E-2"/>
                </c:manualLayout>
              </c:layout>
              <c:spPr>
                <a:noFill/>
                <a:ln w="29236">
                  <a:noFill/>
                </a:ln>
              </c:spPr>
              <c:txPr>
                <a:bodyPr/>
                <a:lstStyle/>
                <a:p>
                  <a:pPr>
                    <a:defRPr sz="1266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ko-KR"/>
                </a:p>
              </c:txPr>
              <c:dLblPos val="bestFit"/>
              <c:showVal val="1"/>
            </c:dLbl>
            <c:dLbl>
              <c:idx val="3"/>
              <c:layout>
                <c:manualLayout>
                  <c:xMode val="edge"/>
                  <c:yMode val="edge"/>
                  <c:x val="0.37262357414448766"/>
                  <c:y val="8.0000000000000043E-2"/>
                </c:manualLayout>
              </c:layout>
              <c:dLblPos val="bestFit"/>
              <c:showVal val="1"/>
            </c:dLbl>
            <c:spPr>
              <a:noFill/>
              <a:ln w="29236">
                <a:noFill/>
              </a:ln>
            </c:spPr>
            <c:txPr>
              <a:bodyPr/>
              <a:lstStyle/>
              <a:p>
                <a:pPr>
                  <a:defRPr sz="1266" b="1" i="0" u="none" strike="noStrike" baseline="0">
                    <a:solidFill>
                      <a:srgbClr val="333333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dLblPos val="ctr"/>
            <c:showVal val="1"/>
            <c:showLeaderLines val="1"/>
          </c:dLbls>
          <c:cat>
            <c:strRef>
              <c:f>Sheet1!$B$1:$D$1</c:f>
              <c:strCache>
                <c:ptCount val="3"/>
                <c:pt idx="0">
                  <c:v>3시</c:v>
                </c:pt>
                <c:pt idx="1">
                  <c:v>5시</c:v>
                </c:pt>
                <c:pt idx="2">
                  <c:v>7시반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8.3000000000000007</c:v>
                </c:pt>
                <c:pt idx="1">
                  <c:v>49.7</c:v>
                </c:pt>
                <c:pt idx="2">
                  <c:v>42.1</c:v>
                </c:pt>
              </c:numCache>
            </c:numRef>
          </c:val>
        </c:ser>
        <c:dLbls>
          <c:showVal val="1"/>
        </c:dLbls>
      </c:pie3DChart>
      <c:spPr>
        <a:noFill/>
        <a:ln w="29236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611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1.5209125475285206E-2"/>
          <c:y val="2.2222222222222251E-2"/>
          <c:w val="0.95437262357414465"/>
          <c:h val="0.9555555555555556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지출비용</c:v>
                </c:pt>
              </c:strCache>
            </c:strRef>
          </c:tx>
          <c:spPr>
            <a:solidFill>
              <a:schemeClr val="accent1"/>
            </a:solidFill>
            <a:ln w="14618">
              <a:solidFill>
                <a:srgbClr val="C0C0C0"/>
              </a:solidFill>
              <a:prstDash val="solid"/>
            </a:ln>
          </c:spPr>
          <c:dPt>
            <c:idx val="0"/>
            <c:spPr>
              <a:solidFill>
                <a:srgbClr val="C0C0C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1"/>
            <c:spPr>
              <a:solidFill>
                <a:srgbClr val="99CC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3"/>
            <c:spPr>
              <a:solidFill>
                <a:srgbClr val="FF99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16384632726847639"/>
                  <c:y val="7.2907869243380191E-2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-9.4214310167750767E-2"/>
                  <c:y val="-0.12697670338814637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1.2396582128099696E-2"/>
                  <c:y val="-0.11788866671082603"/>
                </c:manualLayout>
              </c:layout>
              <c:spPr>
                <a:noFill/>
                <a:ln w="29236">
                  <a:noFill/>
                </a:ln>
              </c:spPr>
              <c:txPr>
                <a:bodyPr/>
                <a:lstStyle/>
                <a:p>
                  <a:pPr>
                    <a:defRPr sz="1266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ko-KR"/>
                </a:p>
              </c:txPr>
              <c:dLblPos val="bestFit"/>
              <c:showVal val="1"/>
            </c:dLbl>
            <c:dLbl>
              <c:idx val="3"/>
              <c:layout>
                <c:manualLayout>
                  <c:x val="9.5057034220532327E-2"/>
                  <c:y val="-9.2653999757122255E-2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-0.18663838812301198"/>
                  <c:y val="-1.4787433553579456E-2"/>
                </c:manualLayout>
              </c:layout>
              <c:dLblPos val="ctr"/>
              <c:showVal val="1"/>
            </c:dLbl>
            <c:dLbl>
              <c:idx val="5"/>
              <c:layout>
                <c:manualLayout>
                  <c:x val="-0.13149522799575825"/>
                  <c:y val="-0.1084411793929157"/>
                </c:manualLayout>
              </c:layout>
              <c:dLblPos val="ctr"/>
              <c:showVal val="1"/>
            </c:dLbl>
            <c:dLbl>
              <c:idx val="6"/>
              <c:layout>
                <c:manualLayout>
                  <c:x val="-0.10604453870625676"/>
                  <c:y val="-0.14787433553579452"/>
                </c:manualLayout>
              </c:layout>
              <c:dLblPos val="ctr"/>
              <c:showVal val="1"/>
            </c:dLbl>
            <c:dLbl>
              <c:idx val="7"/>
              <c:layout>
                <c:manualLayout>
                  <c:x val="-2.1208907741251389E-2"/>
                  <c:y val="-0.15773262457151391"/>
                </c:manualLayout>
              </c:layout>
              <c:dLblPos val="ctr"/>
              <c:showVal val="1"/>
            </c:dLbl>
            <c:spPr>
              <a:noFill/>
              <a:ln w="29236">
                <a:noFill/>
              </a:ln>
            </c:spPr>
            <c:txPr>
              <a:bodyPr/>
              <a:lstStyle/>
              <a:p>
                <a:pPr>
                  <a:defRPr sz="1266" b="1" i="0" u="none" strike="noStrike" baseline="0">
                    <a:solidFill>
                      <a:srgbClr val="333333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dLblPos val="ctr"/>
            <c:showVal val="1"/>
            <c:showLeaderLines val="1"/>
          </c:dLbls>
          <c:cat>
            <c:strRef>
              <c:f>Sheet1!$B$1:$I$1</c:f>
              <c:strCache>
                <c:ptCount val="8"/>
                <c:pt idx="0">
                  <c:v>식비</c:v>
                </c:pt>
                <c:pt idx="1">
                  <c:v>이용료</c:v>
                </c:pt>
                <c:pt idx="2">
                  <c:v>유흥오락</c:v>
                </c:pt>
                <c:pt idx="3">
                  <c:v>쇼핑비</c:v>
                </c:pt>
                <c:pt idx="4">
                  <c:v>매점이용</c:v>
                </c:pt>
                <c:pt idx="5">
                  <c:v>교통료</c:v>
                </c:pt>
                <c:pt idx="6">
                  <c:v>차량유류</c:v>
                </c:pt>
                <c:pt idx="7">
                  <c:v>기타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23.1</c:v>
                </c:pt>
                <c:pt idx="1">
                  <c:v>15.6</c:v>
                </c:pt>
                <c:pt idx="2">
                  <c:v>23.7</c:v>
                </c:pt>
                <c:pt idx="3">
                  <c:v>10.200000000000001</c:v>
                </c:pt>
                <c:pt idx="4">
                  <c:v>11.8</c:v>
                </c:pt>
                <c:pt idx="5">
                  <c:v>4.9000000000000004</c:v>
                </c:pt>
                <c:pt idx="6">
                  <c:v>7</c:v>
                </c:pt>
                <c:pt idx="7">
                  <c:v>3.7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chemeClr val="accent2"/>
            </a:solidFill>
            <a:ln w="14618">
              <a:solidFill>
                <a:schemeClr val="tx1"/>
              </a:solidFill>
              <a:prstDash val="solid"/>
            </a:ln>
          </c:spPr>
          <c:dPt>
            <c:idx val="0"/>
            <c:spPr>
              <a:solidFill>
                <a:schemeClr val="accent1"/>
              </a:solidFill>
              <a:ln w="14618">
                <a:solidFill>
                  <a:schemeClr val="tx1"/>
                </a:solidFill>
                <a:prstDash val="solid"/>
              </a:ln>
            </c:spPr>
          </c:dPt>
          <c:dPt>
            <c:idx val="2"/>
            <c:spPr>
              <a:solidFill>
                <a:schemeClr val="hlink"/>
              </a:solidFill>
              <a:ln w="14618">
                <a:solidFill>
                  <a:schemeClr val="tx1"/>
                </a:solidFill>
                <a:prstDash val="solid"/>
              </a:ln>
            </c:spPr>
          </c:dPt>
          <c:dPt>
            <c:idx val="3"/>
            <c:spPr>
              <a:solidFill>
                <a:schemeClr val="folHlink"/>
              </a:solidFill>
              <a:ln w="14618">
                <a:solidFill>
                  <a:schemeClr val="tx1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4618">
                <a:solidFill>
                  <a:schemeClr val="tx1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4618">
                <a:solidFill>
                  <a:schemeClr val="tx1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4618">
                <a:solidFill>
                  <a:schemeClr val="tx1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4618">
                <a:solidFill>
                  <a:schemeClr val="tx1"/>
                </a:solidFill>
                <a:prstDash val="solid"/>
              </a:ln>
            </c:spPr>
          </c:dPt>
          <c:dLbls>
            <c:spPr>
              <a:noFill/>
              <a:ln w="29236">
                <a:noFill/>
              </a:ln>
            </c:spPr>
            <c:txPr>
              <a:bodyPr/>
              <a:lstStyle/>
              <a:p>
                <a:pPr>
                  <a:defRPr sz="1611" b="1" i="0" u="none" strike="noStrike" baseline="0">
                    <a:solidFill>
                      <a:schemeClr val="tx1"/>
                    </a:solidFill>
                    <a:latin typeface="맑은 고딕"/>
                    <a:ea typeface="맑은 고딕"/>
                    <a:cs typeface="맑은 고딕"/>
                  </a:defRPr>
                </a:pPr>
                <a:endParaRPr lang="ko-KR"/>
              </a:p>
            </c:txPr>
            <c:showVal val="1"/>
            <c:showLeaderLines val="1"/>
          </c:dLbls>
          <c:cat>
            <c:strRef>
              <c:f>Sheet1!$B$1:$I$1</c:f>
              <c:strCache>
                <c:ptCount val="8"/>
                <c:pt idx="0">
                  <c:v>식비</c:v>
                </c:pt>
                <c:pt idx="1">
                  <c:v>이용료</c:v>
                </c:pt>
                <c:pt idx="2">
                  <c:v>유흥오락</c:v>
                </c:pt>
                <c:pt idx="3">
                  <c:v>쇼핑비</c:v>
                </c:pt>
                <c:pt idx="4">
                  <c:v>매점이용</c:v>
                </c:pt>
                <c:pt idx="5">
                  <c:v>교통료</c:v>
                </c:pt>
                <c:pt idx="6">
                  <c:v>차량유류</c:v>
                </c:pt>
                <c:pt idx="7">
                  <c:v>기타</c:v>
                </c:pt>
              </c:strCache>
            </c:strRef>
          </c:cat>
          <c:val>
            <c:numRef>
              <c:f>Sheet1!$B$3:$I$3</c:f>
              <c:numCache>
                <c:formatCode>General</c:formatCode>
                <c:ptCount val="8"/>
              </c:numCache>
            </c:numRef>
          </c:val>
        </c:ser>
        <c:dLbls>
          <c:showVal val="1"/>
        </c:dLbls>
      </c:pie3DChart>
      <c:spPr>
        <a:noFill/>
        <a:ln w="29236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611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1.5209125475285206E-2"/>
          <c:y val="2.2222222222222251E-2"/>
          <c:w val="0.95437262357414465"/>
          <c:h val="0.9555555555555556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관람횟수</c:v>
                </c:pt>
              </c:strCache>
            </c:strRef>
          </c:tx>
          <c:spPr>
            <a:solidFill>
              <a:schemeClr val="accent1"/>
            </a:solidFill>
            <a:ln w="14618">
              <a:solidFill>
                <a:srgbClr val="C0C0C0"/>
              </a:solidFill>
              <a:prstDash val="solid"/>
            </a:ln>
          </c:spPr>
          <c:dPt>
            <c:idx val="0"/>
            <c:spPr>
              <a:solidFill>
                <a:srgbClr val="C0C0C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1"/>
            <c:spPr>
              <a:solidFill>
                <a:srgbClr val="99CC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3"/>
            <c:spPr>
              <a:solidFill>
                <a:srgbClr val="FF99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5"/>
            <c:spPr>
              <a:solidFill>
                <a:schemeClr val="tx2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10227870508763311"/>
                  <c:y val="-8.3049875180088689E-2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8.5388064561919164E-2"/>
                  <c:y val="-0.20718669270703971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8.1761842335986129E-2"/>
                  <c:y val="6.2557441999105887E-2"/>
                </c:manualLayout>
              </c:layout>
              <c:spPr>
                <a:noFill/>
                <a:ln w="29236">
                  <a:noFill/>
                </a:ln>
              </c:spPr>
              <c:txPr>
                <a:bodyPr/>
                <a:lstStyle/>
                <a:p>
                  <a:pPr>
                    <a:defRPr sz="1266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ko-KR"/>
                </a:p>
              </c:txPr>
              <c:dLblPos val="bestFit"/>
              <c:showVal val="1"/>
            </c:dLbl>
            <c:dLbl>
              <c:idx val="3"/>
              <c:layout>
                <c:manualLayout>
                  <c:x val="8.2363039720777187E-2"/>
                  <c:y val="9.4125701723881183E-2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-5.9384941675503809E-2"/>
                  <c:y val="-0.16759091360723341"/>
                </c:manualLayout>
              </c:layout>
              <c:dLblPos val="ctr"/>
              <c:showVal val="1"/>
            </c:dLbl>
            <c:dLbl>
              <c:idx val="5"/>
              <c:layout>
                <c:manualLayout>
                  <c:x val="0"/>
                  <c:y val="-0.16759091360723341"/>
                </c:manualLayout>
              </c:layout>
              <c:dLblPos val="ctr"/>
              <c:showVal val="1"/>
            </c:dLbl>
            <c:spPr>
              <a:noFill/>
              <a:ln w="29236">
                <a:noFill/>
              </a:ln>
            </c:spPr>
            <c:txPr>
              <a:bodyPr/>
              <a:lstStyle/>
              <a:p>
                <a:pPr>
                  <a:defRPr sz="1266" b="1" i="0" u="none" strike="noStrike" baseline="0">
                    <a:solidFill>
                      <a:srgbClr val="333333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dLblPos val="ctr"/>
            <c:showVal val="1"/>
            <c:showLeaderLines val="1"/>
          </c:dLbls>
          <c:cat>
            <c:strRef>
              <c:f>Sheet1!$B$1:$G$1</c:f>
              <c:strCache>
                <c:ptCount val="6"/>
                <c:pt idx="0">
                  <c:v>자가용</c:v>
                </c:pt>
                <c:pt idx="1">
                  <c:v>버스</c:v>
                </c:pt>
                <c:pt idx="2">
                  <c:v>택시</c:v>
                </c:pt>
                <c:pt idx="3">
                  <c:v>도보</c:v>
                </c:pt>
                <c:pt idx="4">
                  <c:v>카풀 </c:v>
                </c:pt>
                <c:pt idx="5">
                  <c:v>기타 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49.7</c:v>
                </c:pt>
                <c:pt idx="1">
                  <c:v>36.800000000000004</c:v>
                </c:pt>
                <c:pt idx="2">
                  <c:v>5</c:v>
                </c:pt>
                <c:pt idx="3">
                  <c:v>7.3</c:v>
                </c:pt>
                <c:pt idx="4">
                  <c:v>5</c:v>
                </c:pt>
                <c:pt idx="5">
                  <c:v>0.30000000000000032</c:v>
                </c:pt>
              </c:numCache>
            </c:numRef>
          </c:val>
        </c:ser>
        <c:dLbls>
          <c:showVal val="1"/>
        </c:dLbls>
      </c:pie3DChart>
      <c:spPr>
        <a:noFill/>
        <a:ln w="29236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611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view3D>
      <c:rotX val="50"/>
      <c:perspective val="0"/>
    </c:view3D>
    <c:plotArea>
      <c:layout>
        <c:manualLayout>
          <c:layoutTarget val="inner"/>
          <c:xMode val="edge"/>
          <c:yMode val="edge"/>
          <c:x val="1.5209125475285206E-2"/>
          <c:y val="2.2222222222222251E-2"/>
          <c:w val="0.95437262357414465"/>
          <c:h val="0.9555555555555556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관람상대</c:v>
                </c:pt>
              </c:strCache>
            </c:strRef>
          </c:tx>
          <c:spPr>
            <a:solidFill>
              <a:schemeClr val="accent1"/>
            </a:solidFill>
            <a:ln w="14618">
              <a:solidFill>
                <a:srgbClr val="C0C0C0"/>
              </a:solidFill>
              <a:prstDash val="solid"/>
            </a:ln>
          </c:spPr>
          <c:dPt>
            <c:idx val="0"/>
            <c:spPr>
              <a:solidFill>
                <a:srgbClr val="C0C0C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1"/>
            <c:spPr>
              <a:solidFill>
                <a:srgbClr val="99CC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2"/>
            <c:spPr>
              <a:solidFill>
                <a:srgbClr val="FFFF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3"/>
            <c:spPr>
              <a:solidFill>
                <a:srgbClr val="FF9900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Pt>
            <c:idx val="4"/>
            <c:spPr>
              <a:solidFill>
                <a:schemeClr val="bg2"/>
              </a:solidFill>
              <a:ln w="14618">
                <a:solidFill>
                  <a:srgbClr val="C0C0C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2.3206219052947152E-3"/>
                  <c:y val="5.058932386109595E-2"/>
                </c:manualLayout>
              </c:layout>
              <c:dLblPos val="bestFit"/>
              <c:showVal val="1"/>
            </c:dLbl>
            <c:dLbl>
              <c:idx val="1"/>
              <c:layout>
                <c:manualLayout>
                  <c:x val="-0.11529028648725412"/>
                  <c:y val="-6.4137873217745583E-2"/>
                </c:manualLayout>
              </c:layout>
              <c:dLblPos val="bestFit"/>
              <c:showVal val="1"/>
            </c:dLbl>
            <c:dLbl>
              <c:idx val="2"/>
              <c:layout>
                <c:manualLayout>
                  <c:x val="9.0375664865857838E-2"/>
                  <c:y val="-0.10232438273138271"/>
                </c:manualLayout>
              </c:layout>
              <c:spPr>
                <a:noFill/>
                <a:ln w="29236">
                  <a:noFill/>
                </a:ln>
              </c:spPr>
              <c:txPr>
                <a:bodyPr/>
                <a:lstStyle/>
                <a:p>
                  <a:pPr>
                    <a:defRPr sz="1266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ko-KR"/>
                </a:p>
              </c:txPr>
              <c:dLblPos val="bestFit"/>
              <c:showVal val="1"/>
            </c:dLbl>
            <c:dLbl>
              <c:idx val="3"/>
              <c:layout>
                <c:manualLayout>
                  <c:x val="7.8183047903741809E-2"/>
                  <c:y val="9.3333157384867665E-2"/>
                </c:manualLayout>
              </c:layout>
              <c:dLblPos val="bestFit"/>
              <c:showVal val="1"/>
            </c:dLbl>
            <c:dLbl>
              <c:idx val="4"/>
              <c:layout>
                <c:manualLayout>
                  <c:x val="-2.1208907741251389E-2"/>
                  <c:y val="-0.15773262457151391"/>
                </c:manualLayout>
              </c:layout>
              <c:dLblPos val="ctr"/>
              <c:showVal val="1"/>
            </c:dLbl>
            <c:spPr>
              <a:noFill/>
              <a:ln w="29236">
                <a:noFill/>
              </a:ln>
            </c:spPr>
            <c:txPr>
              <a:bodyPr/>
              <a:lstStyle/>
              <a:p>
                <a:pPr>
                  <a:defRPr sz="1266" b="1" i="0" u="none" strike="noStrike" baseline="0">
                    <a:solidFill>
                      <a:srgbClr val="333333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dLblPos val="ctr"/>
            <c:showVal val="1"/>
            <c:showLeaderLines val="1"/>
          </c:dLbls>
          <c:cat>
            <c:strRef>
              <c:f>Sheet1!$B$1:$F$1</c:f>
              <c:strCache>
                <c:ptCount val="5"/>
                <c:pt idx="0">
                  <c:v>혼자</c:v>
                </c:pt>
                <c:pt idx="1">
                  <c:v>가족</c:v>
                </c:pt>
                <c:pt idx="2">
                  <c:v>친구동료</c:v>
                </c:pt>
                <c:pt idx="3">
                  <c:v>연인</c:v>
                </c:pt>
                <c:pt idx="4">
                  <c:v>기타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2.6</c:v>
                </c:pt>
                <c:pt idx="1">
                  <c:v>46.7</c:v>
                </c:pt>
                <c:pt idx="2">
                  <c:v>41.7</c:v>
                </c:pt>
                <c:pt idx="3">
                  <c:v>6.3</c:v>
                </c:pt>
                <c:pt idx="4">
                  <c:v>2.6</c:v>
                </c:pt>
              </c:numCache>
            </c:numRef>
          </c:val>
        </c:ser>
        <c:dLbls>
          <c:showVal val="1"/>
        </c:dLbls>
      </c:pie3DChart>
      <c:spPr>
        <a:noFill/>
        <a:ln w="29236">
          <a:noFill/>
        </a:ln>
      </c:spPr>
    </c:plotArea>
    <c:plotVisOnly val="1"/>
    <c:dispBlanksAs val="zero"/>
  </c:chart>
  <c:spPr>
    <a:noFill/>
    <a:ln>
      <a:noFill/>
    </a:ln>
  </c:spPr>
  <c:txPr>
    <a:bodyPr/>
    <a:lstStyle/>
    <a:p>
      <a:pPr>
        <a:defRPr sz="1611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style val="3"/>
  <c:chart>
    <c:autoTitleDeleted val="1"/>
    <c:plotArea>
      <c:layout>
        <c:manualLayout>
          <c:layoutTarget val="inner"/>
          <c:xMode val="edge"/>
          <c:yMode val="edge"/>
          <c:x val="0.42987804878048846"/>
          <c:y val="5.5813953488372092E-2"/>
          <c:w val="0.5121951219512183"/>
          <c:h val="0.94418604651162752"/>
        </c:manualLayout>
      </c:layout>
      <c:barChart>
        <c:barDir val="bar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만족시설</c:v>
                </c:pt>
              </c:strCache>
            </c:strRef>
          </c:tx>
          <c:dLbls>
            <c:dLbl>
              <c:idx val="0"/>
              <c:layout>
                <c:manualLayout>
                  <c:x val="-1.1873773106900297E-2"/>
                  <c:y val="8.7856400442574995E-3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1.370062468939761E-3"/>
                  <c:y val="1.227441189897115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6.3861471404198433E-3"/>
                  <c:y val="1.8669683362949989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8.9065668672801308E-3"/>
                  <c:y val="1.576262924553384E-2"/>
                </c:manualLayout>
              </c:layout>
              <c:dLblPos val="outEnd"/>
              <c:showVal val="1"/>
            </c:dLbl>
            <c:dLbl>
              <c:idx val="6"/>
              <c:layout>
                <c:manualLayout>
                  <c:x val="-2.8007542975901196E-3"/>
                  <c:y val="1.925084659209603E-2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1090" b="1">
                    <a:latin typeface="+mn-lt"/>
                  </a:defRPr>
                </a:pPr>
                <a:endParaRPr lang="ko-KR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주차시설</c:v>
                </c:pt>
                <c:pt idx="1">
                  <c:v>매표소</c:v>
                </c:pt>
                <c:pt idx="2">
                  <c:v>안내사인물</c:v>
                </c:pt>
                <c:pt idx="3">
                  <c:v>화장실</c:v>
                </c:pt>
                <c:pt idx="4">
                  <c:v>전광판</c:v>
                </c:pt>
                <c:pt idx="5">
                  <c:v>좌석</c:v>
                </c:pt>
                <c:pt idx="6">
                  <c:v>매점</c:v>
                </c:pt>
                <c:pt idx="7">
                  <c:v>기타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16.899999999999999</c:v>
                </c:pt>
                <c:pt idx="1">
                  <c:v>3</c:v>
                </c:pt>
                <c:pt idx="2">
                  <c:v>4</c:v>
                </c:pt>
                <c:pt idx="3">
                  <c:v>11.9</c:v>
                </c:pt>
                <c:pt idx="4">
                  <c:v>23.8</c:v>
                </c:pt>
                <c:pt idx="5">
                  <c:v>33.800000000000004</c:v>
                </c:pt>
                <c:pt idx="6">
                  <c:v>5.3</c:v>
                </c:pt>
                <c:pt idx="7">
                  <c:v>1.3</c:v>
                </c:pt>
              </c:numCache>
            </c:numRef>
          </c:val>
        </c:ser>
        <c:dLbls>
          <c:showVal val="1"/>
        </c:dLbls>
        <c:gapWidth val="100"/>
        <c:axId val="213060992"/>
        <c:axId val="213095552"/>
      </c:barChart>
      <c:catAx>
        <c:axId val="213060992"/>
        <c:scaling>
          <c:orientation val="maxMin"/>
        </c:scaling>
        <c:axPos val="l"/>
        <c:majorTickMark val="in"/>
        <c:tickLblPos val="none"/>
        <c:crossAx val="213095552"/>
        <c:crosses val="autoZero"/>
        <c:auto val="1"/>
        <c:lblAlgn val="ctr"/>
        <c:lblOffset val="100"/>
        <c:tickMarkSkip val="1"/>
      </c:catAx>
      <c:valAx>
        <c:axId val="213095552"/>
        <c:scaling>
          <c:orientation val="minMax"/>
          <c:max val="50"/>
          <c:min val="0"/>
        </c:scaling>
        <c:delete val="1"/>
        <c:axPos val="t"/>
        <c:numFmt formatCode="General" sourceLinked="1"/>
        <c:tickLblPos val="nextTo"/>
        <c:crossAx val="213060992"/>
        <c:crosses val="autoZero"/>
        <c:crossBetween val="between"/>
        <c:majorUnit val="25"/>
        <c:minorUnit val="10"/>
      </c:valAx>
    </c:plotArea>
    <c:plotVisOnly val="1"/>
    <c:dispBlanksAs val="gap"/>
  </c:chart>
  <c:txPr>
    <a:bodyPr/>
    <a:lstStyle/>
    <a:p>
      <a:pPr>
        <a:defRPr sz="1800"/>
      </a:pPr>
      <a:endParaRPr lang="ko-K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>
        <c:manualLayout>
          <c:layoutTarget val="inner"/>
          <c:xMode val="edge"/>
          <c:yMode val="edge"/>
          <c:x val="0.42987804878048841"/>
          <c:y val="5.5813953488372092E-2"/>
          <c:w val="0.51219512195121841"/>
          <c:h val="0.94418604651162752"/>
        </c:manualLayout>
      </c:layout>
      <c:barChart>
        <c:barDir val="bar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만족시설</c:v>
                </c:pt>
              </c:strCache>
            </c:strRef>
          </c:tx>
          <c:spPr>
            <a:solidFill>
              <a:srgbClr val="99CC00"/>
            </a:solidFill>
            <a:ln w="10687">
              <a:solidFill>
                <a:srgbClr val="969696"/>
              </a:solidFill>
              <a:prstDash val="solid"/>
            </a:ln>
          </c:spPr>
          <c:dLbls>
            <c:dLbl>
              <c:idx val="0"/>
              <c:layout>
                <c:manualLayout>
                  <c:x val="-1.1093365659792281E-2"/>
                  <c:y val="8.7856400442574978E-3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3.02850050050697E-3"/>
                  <c:y val="1.227441189897115E-2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7.7032852809223633E-3"/>
                  <c:y val="1.8669683362949989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7.3211225492657859E-3"/>
                  <c:y val="1.5762629245533833E-2"/>
                </c:manualLayout>
              </c:layout>
              <c:dLblPos val="outEnd"/>
              <c:showVal val="1"/>
            </c:dLbl>
            <c:dLbl>
              <c:idx val="6"/>
              <c:layout>
                <c:manualLayout>
                  <c:x val="-3.6789954842318872E-3"/>
                  <c:y val="1.925084659209603E-2"/>
                </c:manualLayout>
              </c:layout>
              <c:dLblPos val="outEnd"/>
              <c:showVal val="1"/>
            </c:dLbl>
            <c:spPr>
              <a:noFill/>
              <a:ln w="21375">
                <a:noFill/>
              </a:ln>
            </c:spPr>
            <c:txPr>
              <a:bodyPr/>
              <a:lstStyle/>
              <a:p>
                <a:pPr>
                  <a:defRPr sz="10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ko-KR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주차시설</c:v>
                </c:pt>
                <c:pt idx="1">
                  <c:v>매표소</c:v>
                </c:pt>
                <c:pt idx="2">
                  <c:v>안내사인물</c:v>
                </c:pt>
                <c:pt idx="3">
                  <c:v>화장실</c:v>
                </c:pt>
                <c:pt idx="4">
                  <c:v>전광판</c:v>
                </c:pt>
                <c:pt idx="5">
                  <c:v>좌석</c:v>
                </c:pt>
                <c:pt idx="6">
                  <c:v>매점</c:v>
                </c:pt>
                <c:pt idx="7">
                  <c:v>기타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7.3</c:v>
                </c:pt>
                <c:pt idx="1">
                  <c:v>5.3</c:v>
                </c:pt>
                <c:pt idx="2">
                  <c:v>8.6</c:v>
                </c:pt>
                <c:pt idx="3">
                  <c:v>15.6</c:v>
                </c:pt>
                <c:pt idx="4">
                  <c:v>30.8</c:v>
                </c:pt>
                <c:pt idx="5">
                  <c:v>26.2</c:v>
                </c:pt>
                <c:pt idx="6">
                  <c:v>3.6</c:v>
                </c:pt>
                <c:pt idx="7">
                  <c:v>2.6</c:v>
                </c:pt>
              </c:numCache>
            </c:numRef>
          </c:val>
        </c:ser>
        <c:dLbls>
          <c:showVal val="1"/>
        </c:dLbls>
        <c:gapWidth val="100"/>
        <c:axId val="213372928"/>
        <c:axId val="213374464"/>
      </c:barChart>
      <c:catAx>
        <c:axId val="213372928"/>
        <c:scaling>
          <c:orientation val="maxMin"/>
        </c:scaling>
        <c:axPos val="l"/>
        <c:majorTickMark val="in"/>
        <c:tickLblPos val="none"/>
        <c:spPr>
          <a:ln w="10687">
            <a:solidFill>
              <a:srgbClr val="808080"/>
            </a:solidFill>
            <a:prstDash val="solid"/>
          </a:ln>
        </c:spPr>
        <c:crossAx val="213374464"/>
        <c:crosses val="autoZero"/>
        <c:auto val="1"/>
        <c:lblAlgn val="ctr"/>
        <c:lblOffset val="100"/>
        <c:tickMarkSkip val="1"/>
      </c:catAx>
      <c:valAx>
        <c:axId val="213374464"/>
        <c:scaling>
          <c:orientation val="minMax"/>
          <c:max val="50"/>
          <c:min val="0"/>
        </c:scaling>
        <c:delete val="1"/>
        <c:axPos val="t"/>
        <c:numFmt formatCode="General" sourceLinked="1"/>
        <c:tickLblPos val="nextTo"/>
        <c:crossAx val="213372928"/>
        <c:crosses val="autoZero"/>
        <c:crossBetween val="between"/>
        <c:majorUnit val="25"/>
        <c:minorUnit val="10"/>
      </c:valAx>
      <c:spPr>
        <a:noFill/>
        <a:ln w="21375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94" b="1" i="0" u="none" strike="noStrike" baseline="0">
          <a:solidFill>
            <a:schemeClr val="tx1"/>
          </a:solidFill>
          <a:latin typeface="맑은 고딕"/>
          <a:ea typeface="맑은 고딕"/>
          <a:cs typeface="맑은 고딕"/>
        </a:defRPr>
      </a:pPr>
      <a:endParaRPr lang="ko-KR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1747" cy="53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711" y="1"/>
            <a:ext cx="2951746" cy="53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DA750895-85E8-419D-9561-C3EF5F7EAA0C}" type="datetime1">
              <a:rPr lang="ko-KR" altLang="en-US"/>
              <a:pPr>
                <a:defRPr/>
              </a:pPr>
              <a:t>2011-12-20</a:t>
            </a:fld>
            <a:endParaRPr lang="en-US" altLang="ko-KR"/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8895"/>
            <a:ext cx="2951747" cy="45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95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711" y="9448895"/>
            <a:ext cx="2951746" cy="456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A37EDCA1-9273-4839-9A68-33B58142CE11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652" y="0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6F5A27D0-FB2F-4A3D-A5CD-AF7BE0707252}" type="datetime1">
              <a:rPr lang="ko-KR" altLang="en-US"/>
              <a:pPr>
                <a:defRPr/>
              </a:pPr>
              <a:t>2011-12-20</a:t>
            </a:fld>
            <a:endParaRPr lang="en-US" altLang="ko-KR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52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45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83" y="4715480"/>
            <a:ext cx="5437510" cy="4466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3645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645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652" y="9427697"/>
            <a:ext cx="2945450" cy="497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35FA7892-E797-456F-9E48-D3D4190739B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D7E-9F2D-448A-A198-72685035470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51725" y="6494463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latin typeface="HY헤드라인M" pitchFamily="18" charset="-127"/>
                <a:ea typeface="HY헤드라인M" pitchFamily="18" charset="-127"/>
              </a:defRPr>
            </a:lvl1pPr>
          </a:lstStyle>
          <a:p>
            <a:pPr>
              <a:defRPr/>
            </a:pPr>
            <a:fld id="{7BEE1BE8-7A05-45C9-A9B5-F916BC15FF96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pic>
        <p:nvPicPr>
          <p:cNvPr id="30723" name="그림 14" descr="배경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9060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0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12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4" Type="http://schemas.openxmlformats.org/officeDocument/2006/relationships/chart" Target="../charts/char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4" Type="http://schemas.openxmlformats.org/officeDocument/2006/relationships/chart" Target="../charts/char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4" Type="http://schemas.openxmlformats.org/officeDocument/2006/relationships/chart" Target="../charts/char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4" Type="http://schemas.openxmlformats.org/officeDocument/2006/relationships/chart" Target="../charts/char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6.vml"/><Relationship Id="rId4" Type="http://schemas.openxmlformats.org/officeDocument/2006/relationships/chart" Target="../charts/char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____1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8.vml"/><Relationship Id="rId4" Type="http://schemas.openxmlformats.org/officeDocument/2006/relationships/chart" Target="../charts/chart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4" Type="http://schemas.openxmlformats.org/officeDocument/2006/relationships/chart" Target="../charts/chart2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DFE1849-731B-4587-9257-E0A1D3A321D0}" type="slidenum">
              <a:rPr lang="ko-KR" altLang="en-US" smtClean="0"/>
              <a:pPr/>
              <a:t>1</a:t>
            </a:fld>
            <a:endParaRPr lang="en-US" altLang="ko-KR" smtClean="0"/>
          </a:p>
        </p:txBody>
      </p:sp>
      <p:sp>
        <p:nvSpPr>
          <p:cNvPr id="31747" name="AutoShape 2"/>
          <p:cNvSpPr>
            <a:spLocks noChangeArrowheads="1"/>
          </p:cNvSpPr>
          <p:nvPr/>
        </p:nvSpPr>
        <p:spPr bwMode="auto">
          <a:xfrm>
            <a:off x="2406650" y="4140200"/>
            <a:ext cx="4946650" cy="69850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en-US" altLang="ko-KR" sz="2000" dirty="0"/>
              <a:t>(</a:t>
            </a:r>
            <a:r>
              <a:rPr lang="ko-KR" altLang="en-US" sz="2000" dirty="0"/>
              <a:t>재</a:t>
            </a:r>
            <a:r>
              <a:rPr lang="en-US" altLang="ko-KR" sz="2000" dirty="0"/>
              <a:t>)</a:t>
            </a:r>
            <a:r>
              <a:rPr lang="ko-KR" altLang="en-US" sz="2000" dirty="0"/>
              <a:t>경기도수원월드컵경기장 관리재단</a:t>
            </a:r>
          </a:p>
        </p:txBody>
      </p:sp>
      <p:sp>
        <p:nvSpPr>
          <p:cNvPr id="31748" name="AutoShape 14"/>
          <p:cNvSpPr>
            <a:spLocks noChangeArrowheads="1"/>
          </p:cNvSpPr>
          <p:nvPr/>
        </p:nvSpPr>
        <p:spPr bwMode="auto">
          <a:xfrm>
            <a:off x="774700" y="1714500"/>
            <a:ext cx="8356600" cy="1727200"/>
          </a:xfrm>
          <a:prstGeom prst="roundRect">
            <a:avLst>
              <a:gd name="adj" fmla="val 13745"/>
            </a:avLst>
          </a:prstGeom>
          <a:solidFill>
            <a:srgbClr val="DDDDDD"/>
          </a:solidFill>
          <a:ln w="38100">
            <a:solidFill>
              <a:srgbClr val="C0C0C0"/>
            </a:solidFill>
            <a:round/>
            <a:headEnd/>
            <a:tailEnd/>
          </a:ln>
        </p:spPr>
        <p:txBody>
          <a:bodyPr anchor="ctr"/>
          <a:lstStyle/>
          <a:p>
            <a:pPr algn="l" eaLnBrk="0" latinLnBrk="0" hangingPunct="0"/>
            <a:endParaRPr kumimoji="0" lang="ko-KR" altLang="en-US" sz="1400">
              <a:solidFill>
                <a:srgbClr val="000000"/>
              </a:solidFill>
              <a:latin typeface="Verdana" pitchFamily="34" charset="0"/>
              <a:ea typeface="굴림" pitchFamily="50" charset="-127"/>
            </a:endParaRPr>
          </a:p>
        </p:txBody>
      </p:sp>
      <p:sp>
        <p:nvSpPr>
          <p:cNvPr id="489493" name="Text Box 21"/>
          <p:cNvSpPr txBox="1">
            <a:spLocks noChangeArrowheads="1"/>
          </p:cNvSpPr>
          <p:nvPr/>
        </p:nvSpPr>
        <p:spPr bwMode="auto">
          <a:xfrm>
            <a:off x="577850" y="1752600"/>
            <a:ext cx="87503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28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>
                <a:solidFill>
                  <a:srgbClr val="9696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HY헤드라인M" pitchFamily="18" charset="-127"/>
              </a:rPr>
              <a:t>– </a:t>
            </a:r>
            <a:r>
              <a:rPr lang="ko-KR" altLang="en-US" sz="2000" dirty="0">
                <a:solidFill>
                  <a:srgbClr val="9696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경기도수원월드컵경기장 </a:t>
            </a:r>
            <a:r>
              <a:rPr lang="en-US" altLang="ko-KR" sz="2000" dirty="0">
                <a:solidFill>
                  <a:srgbClr val="9696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HY헤드라인M" pitchFamily="18" charset="-127"/>
              </a:rPr>
              <a:t>–</a:t>
            </a:r>
            <a:endParaRPr lang="en-US" altLang="ko-KR" sz="2000" dirty="0">
              <a:solidFill>
                <a:srgbClr val="96969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>
              <a:buFontTx/>
              <a:buChar char="-"/>
              <a:defRPr/>
            </a:pPr>
            <a:endParaRPr lang="en-US" altLang="ko-KR" sz="1200" dirty="0">
              <a:solidFill>
                <a:srgbClr val="96969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>
              <a:defRPr/>
            </a:pP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’08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년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경기장 고객 만족도 설문조사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결과</a:t>
            </a:r>
            <a:endParaRPr lang="en-US" altLang="ko-KR" sz="32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>
              <a:defRPr/>
            </a:pP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상반기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)</a:t>
            </a:r>
            <a:endParaRPr lang="en-US" altLang="ko-KR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31750" name="AutoShape 23"/>
          <p:cNvSpPr>
            <a:spLocks noChangeArrowheads="1"/>
          </p:cNvSpPr>
          <p:nvPr/>
        </p:nvSpPr>
        <p:spPr bwMode="auto">
          <a:xfrm>
            <a:off x="247650" y="1054100"/>
            <a:ext cx="9410700" cy="42545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C0C0C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89502" name="Rectangle 30"/>
          <p:cNvSpPr>
            <a:spLocks noChangeArrowheads="1"/>
          </p:cNvSpPr>
          <p:nvPr/>
        </p:nvSpPr>
        <p:spPr bwMode="auto">
          <a:xfrm>
            <a:off x="9458325" y="6430963"/>
            <a:ext cx="319088" cy="39846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pic>
        <p:nvPicPr>
          <p:cNvPr id="31752" name="그림 5" descr="경기장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49888"/>
            <a:ext cx="9906000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ABD72D9-09C4-4E48-910B-55AB246489A0}" type="slidenum">
              <a:rPr lang="ko-KR" altLang="en-US" smtClean="0"/>
              <a:pPr/>
              <a:t>10</a:t>
            </a:fld>
            <a:endParaRPr lang="en-US" altLang="ko-KR" smtClean="0"/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671513" y="1504950"/>
            <a:ext cx="3694112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/>
              <a:t>  관람객 방문시 교통수단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844550" y="1882775"/>
            <a:ext cx="8659813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수원월드컵경기장을 방문하는 관람객의 교통수단으로 자가용</a:t>
            </a:r>
            <a:r>
              <a:rPr lang="en-US" altLang="ko-KR" dirty="0"/>
              <a:t>(49.7%), </a:t>
            </a:r>
            <a:r>
              <a:rPr lang="ko-KR" altLang="en-US" dirty="0"/>
              <a:t>버스</a:t>
            </a:r>
            <a:r>
              <a:rPr lang="en-US" altLang="ko-KR" dirty="0"/>
              <a:t>(36.8%), </a:t>
            </a:r>
            <a:r>
              <a:rPr lang="ko-KR" altLang="en-US" dirty="0"/>
              <a:t>도보</a:t>
            </a:r>
            <a:r>
              <a:rPr lang="en-US" altLang="ko-KR" dirty="0"/>
              <a:t>(7.3%), </a:t>
            </a:r>
            <a:r>
              <a:rPr lang="ko-KR" altLang="en-US" dirty="0"/>
              <a:t>택시</a:t>
            </a:r>
            <a:r>
              <a:rPr lang="en-US" altLang="ko-KR" dirty="0"/>
              <a:t>(5.0%) </a:t>
            </a:r>
            <a:r>
              <a:rPr lang="ko-KR" altLang="en-US" dirty="0"/>
              <a:t>순으로 나타남</a:t>
            </a:r>
            <a:endParaRPr lang="en-US" altLang="ko-KR" dirty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en-US" altLang="ko-KR" dirty="0"/>
              <a:t>10</a:t>
            </a:r>
            <a:r>
              <a:rPr lang="ko-KR" altLang="en-US" dirty="0"/>
              <a:t>대</a:t>
            </a:r>
            <a:r>
              <a:rPr lang="en-US" altLang="ko-KR" dirty="0"/>
              <a:t>, 20</a:t>
            </a:r>
            <a:r>
              <a:rPr lang="ko-KR" altLang="en-US" dirty="0"/>
              <a:t>대는 버스를 이용하고 </a:t>
            </a:r>
            <a:r>
              <a:rPr lang="en-US" altLang="ko-KR" dirty="0"/>
              <a:t>30</a:t>
            </a:r>
            <a:r>
              <a:rPr lang="ko-KR" altLang="en-US" dirty="0" err="1"/>
              <a:t>대이상은</a:t>
            </a:r>
            <a:r>
              <a:rPr lang="ko-KR" altLang="en-US" dirty="0"/>
              <a:t> 자가용을 이용</a:t>
            </a:r>
          </a:p>
        </p:txBody>
      </p:sp>
      <p:sp>
        <p:nvSpPr>
          <p:cNvPr id="484357" name="AutoShape 5"/>
          <p:cNvSpPr>
            <a:spLocks noChangeArrowheads="1"/>
          </p:cNvSpPr>
          <p:nvPr/>
        </p:nvSpPr>
        <p:spPr bwMode="auto">
          <a:xfrm>
            <a:off x="744538" y="2655888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교통수단</a:t>
            </a: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781050" y="3057525"/>
            <a:ext cx="10572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graphicFrame>
        <p:nvGraphicFramePr>
          <p:cNvPr id="484516" name="Group 164"/>
          <p:cNvGraphicFramePr>
            <a:graphicFrameLocks noGrp="1"/>
          </p:cNvGraphicFramePr>
          <p:nvPr>
            <p:ph sz="half" idx="4294967295"/>
          </p:nvPr>
        </p:nvGraphicFramePr>
        <p:xfrm>
          <a:off x="4216400" y="3213100"/>
          <a:ext cx="5219703" cy="2913064"/>
        </p:xfrm>
        <a:graphic>
          <a:graphicData uri="http://schemas.openxmlformats.org/drawingml/2006/table">
            <a:tbl>
              <a:tblPr/>
              <a:tblGrid>
                <a:gridCol w="393704"/>
                <a:gridCol w="766230"/>
                <a:gridCol w="579967"/>
                <a:gridCol w="579967"/>
                <a:gridCol w="579967"/>
                <a:gridCol w="579967"/>
                <a:gridCol w="579967"/>
                <a:gridCol w="579967"/>
                <a:gridCol w="579967"/>
              </a:tblGrid>
              <a:tr h="55245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자가용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버스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택시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도보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카풀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49.7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36.8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45.2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68.5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58.2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72.6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84.6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Object 165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846138" y="3522663"/>
          <a:ext cx="2994025" cy="2576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269" name="Text Box 166"/>
          <p:cNvSpPr txBox="1">
            <a:spLocks noChangeArrowheads="1"/>
          </p:cNvSpPr>
          <p:nvPr/>
        </p:nvSpPr>
        <p:spPr bwMode="auto">
          <a:xfrm>
            <a:off x="3336925" y="4019550"/>
            <a:ext cx="939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자가용</a:t>
            </a:r>
          </a:p>
        </p:txBody>
      </p:sp>
      <p:sp>
        <p:nvSpPr>
          <p:cNvPr id="7270" name="Text Box 167"/>
          <p:cNvSpPr txBox="1">
            <a:spLocks noChangeArrowheads="1"/>
          </p:cNvSpPr>
          <p:nvPr/>
        </p:nvSpPr>
        <p:spPr bwMode="auto">
          <a:xfrm>
            <a:off x="187325" y="4972050"/>
            <a:ext cx="939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버스</a:t>
            </a:r>
          </a:p>
        </p:txBody>
      </p:sp>
      <p:sp>
        <p:nvSpPr>
          <p:cNvPr id="7271" name="Text Box 168"/>
          <p:cNvSpPr txBox="1">
            <a:spLocks noChangeArrowheads="1"/>
          </p:cNvSpPr>
          <p:nvPr/>
        </p:nvSpPr>
        <p:spPr bwMode="auto">
          <a:xfrm>
            <a:off x="555625" y="3841750"/>
            <a:ext cx="939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택시</a:t>
            </a:r>
          </a:p>
        </p:txBody>
      </p:sp>
      <p:sp>
        <p:nvSpPr>
          <p:cNvPr id="7272" name="Text Box 169"/>
          <p:cNvSpPr txBox="1">
            <a:spLocks noChangeArrowheads="1"/>
          </p:cNvSpPr>
          <p:nvPr/>
        </p:nvSpPr>
        <p:spPr bwMode="auto">
          <a:xfrm>
            <a:off x="898525" y="3536950"/>
            <a:ext cx="939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도보</a:t>
            </a:r>
          </a:p>
        </p:txBody>
      </p:sp>
      <p:sp>
        <p:nvSpPr>
          <p:cNvPr id="7273" name="Text Box 170"/>
          <p:cNvSpPr txBox="1">
            <a:spLocks noChangeArrowheads="1"/>
          </p:cNvSpPr>
          <p:nvPr/>
        </p:nvSpPr>
        <p:spPr bwMode="auto">
          <a:xfrm>
            <a:off x="2130425" y="3321050"/>
            <a:ext cx="4826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기타</a:t>
            </a:r>
          </a:p>
        </p:txBody>
      </p:sp>
      <p:sp>
        <p:nvSpPr>
          <p:cNvPr id="7274" name="Text Box 171"/>
          <p:cNvSpPr txBox="1">
            <a:spLocks noChangeArrowheads="1"/>
          </p:cNvSpPr>
          <p:nvPr/>
        </p:nvSpPr>
        <p:spPr bwMode="auto">
          <a:xfrm>
            <a:off x="1457325" y="3346450"/>
            <a:ext cx="939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err="1"/>
              <a:t>카풀</a:t>
            </a:r>
            <a:endParaRPr lang="ko-KR" altLang="en-US" sz="1000" b="1" dirty="0"/>
          </a:p>
        </p:txBody>
      </p:sp>
      <p:sp>
        <p:nvSpPr>
          <p:cNvPr id="7275" name="Text Box 4"/>
          <p:cNvSpPr txBox="1">
            <a:spLocks noChangeArrowheads="1"/>
          </p:cNvSpPr>
          <p:nvPr/>
        </p:nvSpPr>
        <p:spPr bwMode="auto">
          <a:xfrm>
            <a:off x="7637463" y="346075"/>
            <a:ext cx="22685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인구통계학적 분석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0A8E533-9994-4408-85CC-AC3BAB45CB38}" type="slidenum">
              <a:rPr lang="ko-KR" altLang="en-US" smtClean="0"/>
              <a:pPr/>
              <a:t>11</a:t>
            </a:fld>
            <a:endParaRPr lang="en-US" altLang="ko-KR" smtClean="0"/>
          </a:p>
        </p:txBody>
      </p:sp>
      <p:graphicFrame>
        <p:nvGraphicFramePr>
          <p:cNvPr id="15" name="Object 407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909638" y="3433763"/>
          <a:ext cx="2994025" cy="2576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196" name="Text Box 2"/>
          <p:cNvSpPr txBox="1">
            <a:spLocks noChangeArrowheads="1"/>
          </p:cNvSpPr>
          <p:nvPr/>
        </p:nvSpPr>
        <p:spPr bwMode="auto">
          <a:xfrm>
            <a:off x="671513" y="1555750"/>
            <a:ext cx="3694112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관람 동반자 형태</a:t>
            </a:r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844550" y="1933575"/>
            <a:ext cx="8659813" cy="369888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수원월드컵경기장 관람 유형으로 가족</a:t>
            </a:r>
            <a:r>
              <a:rPr lang="en-US" altLang="ko-KR" dirty="0"/>
              <a:t>(46.7%), </a:t>
            </a:r>
            <a:r>
              <a:rPr lang="ko-KR" altLang="en-US" dirty="0"/>
              <a:t>친구동료</a:t>
            </a:r>
            <a:r>
              <a:rPr lang="en-US" altLang="ko-KR" dirty="0"/>
              <a:t>(41.7%), </a:t>
            </a:r>
            <a:r>
              <a:rPr lang="ko-KR" altLang="en-US" dirty="0"/>
              <a:t>연인</a:t>
            </a:r>
            <a:r>
              <a:rPr lang="en-US" altLang="ko-KR" dirty="0"/>
              <a:t>(6.3%) </a:t>
            </a:r>
            <a:r>
              <a:rPr lang="ko-KR" altLang="en-US" dirty="0"/>
              <a:t>순으로 </a:t>
            </a:r>
            <a:r>
              <a:rPr lang="ko-KR" altLang="en-US" dirty="0" smtClean="0"/>
              <a:t>나타났음</a:t>
            </a:r>
            <a:endParaRPr lang="ko-KR" altLang="en-US" dirty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 </a:t>
            </a:r>
            <a:r>
              <a:rPr lang="en-US" altLang="ko-KR" dirty="0"/>
              <a:t>10</a:t>
            </a:r>
            <a:r>
              <a:rPr lang="ko-KR" altLang="en-US" dirty="0"/>
              <a:t>대</a:t>
            </a:r>
            <a:r>
              <a:rPr lang="en-US" altLang="ko-KR" dirty="0"/>
              <a:t>, 20</a:t>
            </a:r>
            <a:r>
              <a:rPr lang="ko-KR" altLang="en-US" dirty="0"/>
              <a:t>대는 친구동료와 </a:t>
            </a:r>
            <a:r>
              <a:rPr lang="en-US" altLang="ko-KR" dirty="0"/>
              <a:t>30</a:t>
            </a:r>
            <a:r>
              <a:rPr lang="ko-KR" altLang="en-US" dirty="0" err="1"/>
              <a:t>대이상은</a:t>
            </a:r>
            <a:r>
              <a:rPr lang="ko-KR" altLang="en-US" dirty="0"/>
              <a:t> 가족들과 함께 관람하는 것으로 나타남</a:t>
            </a:r>
          </a:p>
        </p:txBody>
      </p:sp>
      <p:sp>
        <p:nvSpPr>
          <p:cNvPr id="457732" name="AutoShape 4"/>
          <p:cNvSpPr>
            <a:spLocks noChangeArrowheads="1"/>
          </p:cNvSpPr>
          <p:nvPr/>
        </p:nvSpPr>
        <p:spPr bwMode="auto">
          <a:xfrm>
            <a:off x="744538" y="2655888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관람시 관람상대</a:t>
            </a:r>
          </a:p>
        </p:txBody>
      </p:sp>
      <p:sp>
        <p:nvSpPr>
          <p:cNvPr id="8199" name="Text Box 5"/>
          <p:cNvSpPr txBox="1">
            <a:spLocks noChangeArrowheads="1"/>
          </p:cNvSpPr>
          <p:nvPr/>
        </p:nvSpPr>
        <p:spPr bwMode="auto">
          <a:xfrm>
            <a:off x="781050" y="3057525"/>
            <a:ext cx="10572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8200" name="Text Box 74"/>
          <p:cNvSpPr txBox="1">
            <a:spLocks noChangeArrowheads="1"/>
          </p:cNvSpPr>
          <p:nvPr/>
        </p:nvSpPr>
        <p:spPr bwMode="auto">
          <a:xfrm>
            <a:off x="3679825" y="4862513"/>
            <a:ext cx="5334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가족</a:t>
            </a:r>
          </a:p>
        </p:txBody>
      </p:sp>
      <p:sp>
        <p:nvSpPr>
          <p:cNvPr id="8201" name="Text Box 75"/>
          <p:cNvSpPr txBox="1">
            <a:spLocks noChangeArrowheads="1"/>
          </p:cNvSpPr>
          <p:nvPr/>
        </p:nvSpPr>
        <p:spPr bwMode="auto">
          <a:xfrm>
            <a:off x="292100" y="5021263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친구</a:t>
            </a:r>
            <a:r>
              <a:rPr lang="en-US" altLang="ko-KR" sz="1000" b="1"/>
              <a:t>, </a:t>
            </a:r>
            <a:r>
              <a:rPr lang="ko-KR" altLang="en-US" sz="1000" b="1"/>
              <a:t>동료</a:t>
            </a:r>
          </a:p>
        </p:txBody>
      </p:sp>
      <p:graphicFrame>
        <p:nvGraphicFramePr>
          <p:cNvPr id="458133" name="Group 405"/>
          <p:cNvGraphicFramePr>
            <a:graphicFrameLocks noGrp="1"/>
          </p:cNvGraphicFramePr>
          <p:nvPr>
            <p:ph sz="half" idx="4294967295"/>
          </p:nvPr>
        </p:nvGraphicFramePr>
        <p:xfrm>
          <a:off x="4457700" y="3213100"/>
          <a:ext cx="5065713" cy="2913064"/>
        </p:xfrm>
        <a:graphic>
          <a:graphicData uri="http://schemas.openxmlformats.org/drawingml/2006/table">
            <a:tbl>
              <a:tblPr/>
              <a:tblGrid>
                <a:gridCol w="388938"/>
                <a:gridCol w="833437"/>
                <a:gridCol w="644525"/>
                <a:gridCol w="603250"/>
                <a:gridCol w="684213"/>
                <a:gridCol w="684212"/>
                <a:gridCol w="646113"/>
                <a:gridCol w="581025"/>
              </a:tblGrid>
              <a:tr h="55245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혼자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가족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친구</a:t>
                      </a:r>
                      <a:endParaRPr kumimoji="0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동료</a:t>
                      </a:r>
                      <a:endParaRPr kumimoji="0" lang="en-US" altLang="ko-K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연인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39.7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45.2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83.3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61.2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73.7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92.3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285" name="Text Box 408"/>
          <p:cNvSpPr txBox="1">
            <a:spLocks noChangeArrowheads="1"/>
          </p:cNvSpPr>
          <p:nvPr/>
        </p:nvSpPr>
        <p:spPr bwMode="auto">
          <a:xfrm>
            <a:off x="1465263" y="3381375"/>
            <a:ext cx="5334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연인</a:t>
            </a:r>
          </a:p>
        </p:txBody>
      </p:sp>
      <p:sp>
        <p:nvSpPr>
          <p:cNvPr id="8286" name="Text Box 409"/>
          <p:cNvSpPr txBox="1">
            <a:spLocks noChangeArrowheads="1"/>
          </p:cNvSpPr>
          <p:nvPr/>
        </p:nvSpPr>
        <p:spPr bwMode="auto">
          <a:xfrm>
            <a:off x="1887538" y="3270250"/>
            <a:ext cx="5334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기타</a:t>
            </a:r>
          </a:p>
        </p:txBody>
      </p:sp>
      <p:sp>
        <p:nvSpPr>
          <p:cNvPr id="8287" name="Text Box 410"/>
          <p:cNvSpPr txBox="1">
            <a:spLocks noChangeArrowheads="1"/>
          </p:cNvSpPr>
          <p:nvPr/>
        </p:nvSpPr>
        <p:spPr bwMode="auto">
          <a:xfrm>
            <a:off x="2257425" y="3282950"/>
            <a:ext cx="5334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혼자</a:t>
            </a:r>
          </a:p>
        </p:txBody>
      </p:sp>
      <p:sp>
        <p:nvSpPr>
          <p:cNvPr id="8288" name="Text Box 4"/>
          <p:cNvSpPr txBox="1">
            <a:spLocks noChangeArrowheads="1"/>
          </p:cNvSpPr>
          <p:nvPr/>
        </p:nvSpPr>
        <p:spPr bwMode="auto">
          <a:xfrm>
            <a:off x="7637463" y="346075"/>
            <a:ext cx="22685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인구통계학적 분석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6CD52BB-2B68-4257-BEA0-DF82FDD8B036}" type="slidenum">
              <a:rPr lang="ko-KR" altLang="en-US" smtClean="0"/>
              <a:pPr/>
              <a:t>12</a:t>
            </a:fld>
            <a:endParaRPr lang="en-US" altLang="ko-KR" smtClean="0"/>
          </a:p>
        </p:txBody>
      </p:sp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550863" y="777875"/>
            <a:ext cx="3841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/>
              <a:t>2.</a:t>
            </a:r>
            <a:r>
              <a:rPr lang="ko-KR" altLang="en-US" sz="1400" b="1"/>
              <a:t>  경기장 이용시설 만족도</a:t>
            </a:r>
            <a:endParaRPr lang="ko-KR" altLang="en-US" sz="1400"/>
          </a:p>
        </p:txBody>
      </p:sp>
      <p:sp>
        <p:nvSpPr>
          <p:cNvPr id="9222" name="Text Box 318"/>
          <p:cNvSpPr txBox="1">
            <a:spLocks noChangeArrowheads="1"/>
          </p:cNvSpPr>
          <p:nvPr/>
        </p:nvSpPr>
        <p:spPr bwMode="auto">
          <a:xfrm>
            <a:off x="619125" y="1092200"/>
            <a:ext cx="3989388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유의 시설 및 만족시설</a:t>
            </a:r>
          </a:p>
        </p:txBody>
      </p:sp>
      <p:sp>
        <p:nvSpPr>
          <p:cNvPr id="9223" name="Text Box 319"/>
          <p:cNvSpPr txBox="1">
            <a:spLocks noChangeArrowheads="1"/>
          </p:cNvSpPr>
          <p:nvPr/>
        </p:nvSpPr>
        <p:spPr bwMode="auto">
          <a:xfrm>
            <a:off x="792163" y="1419225"/>
            <a:ext cx="8659812" cy="5381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수원월드컵경기장 방문시 유의깊게 보는 시설로는 좌석</a:t>
            </a:r>
            <a:r>
              <a:rPr lang="en-US" altLang="ko-KR"/>
              <a:t>(33.8%)</a:t>
            </a:r>
            <a:r>
              <a:rPr lang="ko-KR" altLang="en-US"/>
              <a:t>이 가장 높게 나타났으며</a:t>
            </a:r>
            <a:r>
              <a:rPr lang="en-US" altLang="ko-KR"/>
              <a:t>, </a:t>
            </a:r>
            <a:r>
              <a:rPr lang="ko-KR" altLang="en-US"/>
              <a:t>전광판</a:t>
            </a:r>
            <a:r>
              <a:rPr lang="en-US" altLang="ko-KR"/>
              <a:t>(23.8%), </a:t>
            </a:r>
            <a:r>
              <a:rPr lang="ko-KR" altLang="en-US"/>
              <a:t>주차시설</a:t>
            </a:r>
            <a:r>
              <a:rPr lang="en-US" altLang="ko-KR"/>
              <a:t>(16.9%), </a:t>
            </a:r>
            <a:r>
              <a:rPr lang="ko-KR" altLang="en-US"/>
              <a:t>화장실</a:t>
            </a:r>
            <a:r>
              <a:rPr lang="en-US" altLang="ko-KR"/>
              <a:t>(11.9%) </a:t>
            </a:r>
            <a:r>
              <a:rPr lang="ko-KR" altLang="en-US"/>
              <a:t>순으로 나타남    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경기장 시설중 가장 만족하는 시설로 전광판</a:t>
            </a:r>
            <a:r>
              <a:rPr lang="en-US" altLang="ko-KR"/>
              <a:t>(30.8%)</a:t>
            </a:r>
            <a:r>
              <a:rPr lang="ko-KR" altLang="en-US"/>
              <a:t>로 가장 높았으며</a:t>
            </a:r>
            <a:r>
              <a:rPr lang="en-US" altLang="ko-KR"/>
              <a:t>, </a:t>
            </a:r>
            <a:r>
              <a:rPr lang="ko-KR" altLang="en-US"/>
              <a:t>좌석</a:t>
            </a:r>
            <a:r>
              <a:rPr lang="en-US" altLang="ko-KR"/>
              <a:t>(26.2%), </a:t>
            </a:r>
            <a:r>
              <a:rPr lang="ko-KR" altLang="en-US"/>
              <a:t>화장실</a:t>
            </a:r>
            <a:r>
              <a:rPr lang="en-US" altLang="ko-KR"/>
              <a:t>(15.6%)</a:t>
            </a:r>
            <a:r>
              <a:rPr lang="ko-KR" altLang="en-US"/>
              <a:t> 순으로 나타남</a:t>
            </a:r>
          </a:p>
        </p:txBody>
      </p:sp>
      <p:sp>
        <p:nvSpPr>
          <p:cNvPr id="9224" name="Line 320"/>
          <p:cNvSpPr>
            <a:spLocks noChangeShapeType="1"/>
          </p:cNvSpPr>
          <p:nvPr/>
        </p:nvSpPr>
        <p:spPr bwMode="auto">
          <a:xfrm>
            <a:off x="5427663" y="21653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2145" name="AutoShape 321"/>
          <p:cNvSpPr>
            <a:spLocks noChangeArrowheads="1"/>
          </p:cNvSpPr>
          <p:nvPr/>
        </p:nvSpPr>
        <p:spPr bwMode="auto">
          <a:xfrm>
            <a:off x="1524000" y="2101850"/>
            <a:ext cx="2676525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유의시설</a:t>
            </a:r>
          </a:p>
        </p:txBody>
      </p:sp>
      <p:sp>
        <p:nvSpPr>
          <p:cNvPr id="462146" name="AutoShape 322"/>
          <p:cNvSpPr>
            <a:spLocks noChangeArrowheads="1"/>
          </p:cNvSpPr>
          <p:nvPr/>
        </p:nvSpPr>
        <p:spPr bwMode="auto">
          <a:xfrm>
            <a:off x="5697538" y="21145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만족시설</a:t>
            </a:r>
          </a:p>
        </p:txBody>
      </p:sp>
      <p:graphicFrame>
        <p:nvGraphicFramePr>
          <p:cNvPr id="462717" name="Group 893"/>
          <p:cNvGraphicFramePr>
            <a:graphicFrameLocks noGrp="1"/>
          </p:cNvGraphicFramePr>
          <p:nvPr/>
        </p:nvGraphicFramePr>
        <p:xfrm>
          <a:off x="373063" y="4264025"/>
          <a:ext cx="9075745" cy="2299724"/>
        </p:xfrm>
        <a:graphic>
          <a:graphicData uri="http://schemas.openxmlformats.org/drawingml/2006/table">
            <a:tbl>
              <a:tblPr/>
              <a:tblGrid>
                <a:gridCol w="147646"/>
                <a:gridCol w="457200"/>
                <a:gridCol w="457859"/>
                <a:gridCol w="500815"/>
                <a:gridCol w="500815"/>
                <a:gridCol w="500815"/>
                <a:gridCol w="500815"/>
                <a:gridCol w="500815"/>
                <a:gridCol w="500815"/>
                <a:gridCol w="500815"/>
                <a:gridCol w="500815"/>
                <a:gridCol w="500815"/>
                <a:gridCol w="500815"/>
                <a:gridCol w="500815"/>
                <a:gridCol w="500815"/>
                <a:gridCol w="500815"/>
                <a:gridCol w="500815"/>
                <a:gridCol w="500815"/>
                <a:gridCol w="500815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유의시설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만족시설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주차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시설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매표소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안내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사인물</a:t>
                      </a:r>
                      <a:endParaRPr kumimoji="0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화장실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전광판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좌석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매점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주차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시설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매표소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안내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사인물</a:t>
                      </a:r>
                      <a:endParaRPr kumimoji="0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화장실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전광판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좌석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매점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35.8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423" name="Text Box 516"/>
          <p:cNvSpPr txBox="1">
            <a:spLocks noChangeArrowheads="1"/>
          </p:cNvSpPr>
          <p:nvPr/>
        </p:nvSpPr>
        <p:spPr bwMode="auto">
          <a:xfrm>
            <a:off x="4267200" y="22018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9424" name="Text Box 517"/>
          <p:cNvSpPr txBox="1">
            <a:spLocks noChangeArrowheads="1"/>
          </p:cNvSpPr>
          <p:nvPr/>
        </p:nvSpPr>
        <p:spPr bwMode="auto">
          <a:xfrm>
            <a:off x="8218488" y="22018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9425" name="Rectangle 894"/>
          <p:cNvSpPr>
            <a:spLocks noChangeArrowheads="1"/>
          </p:cNvSpPr>
          <p:nvPr/>
        </p:nvSpPr>
        <p:spPr bwMode="auto">
          <a:xfrm rot="5400000">
            <a:off x="2967037" y="2246313"/>
            <a:ext cx="430213" cy="2528888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9" name="Object 213"/>
          <p:cNvGraphicFramePr>
            <a:graphicFrameLocks noChangeAspect="1"/>
          </p:cNvGraphicFramePr>
          <p:nvPr/>
        </p:nvGraphicFramePr>
        <p:xfrm>
          <a:off x="1327150" y="2366963"/>
          <a:ext cx="3040063" cy="180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3" name="Group 324"/>
          <p:cNvGraphicFramePr>
            <a:graphicFrameLocks noGrp="1"/>
          </p:cNvGraphicFramePr>
          <p:nvPr/>
        </p:nvGraphicFramePr>
        <p:xfrm>
          <a:off x="1368425" y="2447925"/>
          <a:ext cx="1000125" cy="1706100"/>
        </p:xfrm>
        <a:graphic>
          <a:graphicData uri="http://schemas.openxmlformats.org/drawingml/2006/table">
            <a:tbl>
              <a:tblPr/>
              <a:tblGrid>
                <a:gridCol w="1000125"/>
              </a:tblGrid>
              <a:tr h="2381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주차시설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매표소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안내사인물</a:t>
                      </a:r>
                      <a:endParaRPr kumimoji="0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화장실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전광판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좌석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매점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기타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435" name="Rectangle 894"/>
          <p:cNvSpPr>
            <a:spLocks noChangeArrowheads="1"/>
          </p:cNvSpPr>
          <p:nvPr/>
        </p:nvSpPr>
        <p:spPr bwMode="auto">
          <a:xfrm rot="5400000">
            <a:off x="7145337" y="2322513"/>
            <a:ext cx="430213" cy="2528888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0" name="Object 214"/>
          <p:cNvGraphicFramePr>
            <a:graphicFrameLocks noChangeAspect="1"/>
          </p:cNvGraphicFramePr>
          <p:nvPr/>
        </p:nvGraphicFramePr>
        <p:xfrm>
          <a:off x="5505450" y="2443163"/>
          <a:ext cx="3040063" cy="180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6" name="Group 324"/>
          <p:cNvGraphicFramePr>
            <a:graphicFrameLocks noGrp="1"/>
          </p:cNvGraphicFramePr>
          <p:nvPr/>
        </p:nvGraphicFramePr>
        <p:xfrm>
          <a:off x="5546725" y="2524125"/>
          <a:ext cx="1000125" cy="1706100"/>
        </p:xfrm>
        <a:graphic>
          <a:graphicData uri="http://schemas.openxmlformats.org/drawingml/2006/table">
            <a:tbl>
              <a:tblPr/>
              <a:tblGrid>
                <a:gridCol w="1000125"/>
              </a:tblGrid>
              <a:tr h="2381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주차시설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매표소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안내사인물</a:t>
                      </a:r>
                      <a:endParaRPr kumimoji="0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92929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화장실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전광판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좌석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매점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92929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기타</a:t>
                      </a:r>
                    </a:p>
                  </a:txBody>
                  <a:tcPr marL="18000" marR="18000" marT="18000" marB="18000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445" name="Text Box 4"/>
          <p:cNvSpPr txBox="1">
            <a:spLocks noChangeArrowheads="1"/>
          </p:cNvSpPr>
          <p:nvPr/>
        </p:nvSpPr>
        <p:spPr bwMode="auto">
          <a:xfrm>
            <a:off x="7035800" y="346075"/>
            <a:ext cx="287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이용 시설만족도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D748F1B-DB45-4249-91BC-DF456A42A7A2}" type="slidenum">
              <a:rPr lang="ko-KR" altLang="en-US" smtClean="0"/>
              <a:pPr/>
              <a:t>13</a:t>
            </a:fld>
            <a:endParaRPr lang="en-US" altLang="ko-KR" smtClean="0"/>
          </a:p>
        </p:txBody>
      </p:sp>
      <p:sp>
        <p:nvSpPr>
          <p:cNvPr id="10244" name="Text Box 2"/>
          <p:cNvSpPr txBox="1">
            <a:spLocks noChangeArrowheads="1"/>
          </p:cNvSpPr>
          <p:nvPr/>
        </p:nvSpPr>
        <p:spPr bwMode="auto">
          <a:xfrm>
            <a:off x="633413" y="1092200"/>
            <a:ext cx="3219450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경기장 시설 만족도</a:t>
            </a: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806450" y="1470025"/>
            <a:ext cx="8659813" cy="390876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경기장 시설 이용에 대한 종합적인 만족도 조사결과 만족하다</a:t>
            </a:r>
            <a:r>
              <a:rPr lang="en-US" altLang="ko-KR" dirty="0"/>
              <a:t>(66.2%), </a:t>
            </a:r>
            <a:r>
              <a:rPr lang="ko-KR" altLang="en-US" dirty="0" err="1"/>
              <a:t>그저그렇다</a:t>
            </a:r>
            <a:r>
              <a:rPr lang="en-US" altLang="ko-KR" dirty="0"/>
              <a:t>(23.2%), </a:t>
            </a:r>
            <a:r>
              <a:rPr lang="ko-KR" altLang="en-US" dirty="0" err="1"/>
              <a:t>매우만족</a:t>
            </a:r>
            <a:r>
              <a:rPr lang="ko-KR" altLang="en-US" dirty="0"/>
              <a:t> </a:t>
            </a:r>
            <a:r>
              <a:rPr lang="en-US" altLang="ko-KR" dirty="0"/>
              <a:t>(9.3%) </a:t>
            </a:r>
            <a:r>
              <a:rPr lang="ko-KR" altLang="en-US" dirty="0"/>
              <a:t>등의 순서로 나타남 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sz="1200" b="1" dirty="0">
                <a:solidFill>
                  <a:srgbClr val="FF0000"/>
                </a:solidFill>
              </a:rPr>
              <a:t>경기장 시설을 만족하는 관람객은 </a:t>
            </a:r>
            <a:r>
              <a:rPr lang="en-US" altLang="ko-KR" sz="1200" b="1" dirty="0">
                <a:solidFill>
                  <a:srgbClr val="FF0000"/>
                </a:solidFill>
              </a:rPr>
              <a:t>75.5%</a:t>
            </a:r>
            <a:r>
              <a:rPr lang="ko-KR" altLang="en-US" dirty="0"/>
              <a:t>로 수원월드컵경기장 시설 이용에 만족하는 것으로 나타남</a:t>
            </a:r>
          </a:p>
        </p:txBody>
      </p:sp>
      <p:graphicFrame>
        <p:nvGraphicFramePr>
          <p:cNvPr id="14" name="Object 5"/>
          <p:cNvGraphicFramePr>
            <a:graphicFrameLocks noChangeAspect="1"/>
          </p:cNvGraphicFramePr>
          <p:nvPr/>
        </p:nvGraphicFramePr>
        <p:xfrm>
          <a:off x="1100138" y="3019425"/>
          <a:ext cx="2981325" cy="282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2102" name="AutoShape 6"/>
          <p:cNvSpPr>
            <a:spLocks noChangeArrowheads="1"/>
          </p:cNvSpPr>
          <p:nvPr/>
        </p:nvSpPr>
        <p:spPr bwMode="auto">
          <a:xfrm>
            <a:off x="706438" y="2227263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경기장 시설 만족도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671513" y="2573338"/>
            <a:ext cx="10567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(</a:t>
            </a:r>
            <a:r>
              <a:rPr lang="en-US" altLang="ko-KR" dirty="0" smtClean="0"/>
              <a:t>N=302 </a:t>
            </a:r>
            <a:r>
              <a:rPr lang="en-US" altLang="ko-KR" dirty="0"/>
              <a:t>/ %)</a:t>
            </a:r>
          </a:p>
        </p:txBody>
      </p:sp>
      <p:graphicFrame>
        <p:nvGraphicFramePr>
          <p:cNvPr id="133244" name="Group 124"/>
          <p:cNvGraphicFramePr>
            <a:graphicFrameLocks noGrp="1"/>
          </p:cNvGraphicFramePr>
          <p:nvPr/>
        </p:nvGraphicFramePr>
        <p:xfrm>
          <a:off x="4606923" y="2984500"/>
          <a:ext cx="4816476" cy="2744790"/>
        </p:xfrm>
        <a:graphic>
          <a:graphicData uri="http://schemas.openxmlformats.org/drawingml/2006/table">
            <a:tbl>
              <a:tblPr/>
              <a:tblGrid>
                <a:gridCol w="523877"/>
                <a:gridCol w="852259"/>
                <a:gridCol w="688068"/>
                <a:gridCol w="688068"/>
                <a:gridCol w="688068"/>
                <a:gridCol w="688068"/>
                <a:gridCol w="688068"/>
              </a:tblGrid>
              <a:tr h="5207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불만족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그저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만족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만족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277813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65.8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6225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68.5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67.3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63.2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69.2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321" name="Text Box 94"/>
          <p:cNvSpPr txBox="1">
            <a:spLocks noChangeArrowheads="1"/>
          </p:cNvSpPr>
          <p:nvPr/>
        </p:nvSpPr>
        <p:spPr bwMode="auto">
          <a:xfrm>
            <a:off x="674688" y="3355975"/>
            <a:ext cx="852487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그저 그렇다</a:t>
            </a:r>
          </a:p>
        </p:txBody>
      </p:sp>
      <p:sp>
        <p:nvSpPr>
          <p:cNvPr id="10322" name="Text Box 95"/>
          <p:cNvSpPr txBox="1">
            <a:spLocks noChangeArrowheads="1"/>
          </p:cNvSpPr>
          <p:nvPr/>
        </p:nvSpPr>
        <p:spPr bwMode="auto">
          <a:xfrm>
            <a:off x="2655888" y="30257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매우 만족</a:t>
            </a:r>
          </a:p>
        </p:txBody>
      </p:sp>
      <p:sp>
        <p:nvSpPr>
          <p:cNvPr id="10323" name="Text Box 96"/>
          <p:cNvSpPr txBox="1">
            <a:spLocks noChangeArrowheads="1"/>
          </p:cNvSpPr>
          <p:nvPr/>
        </p:nvSpPr>
        <p:spPr bwMode="auto">
          <a:xfrm>
            <a:off x="2820988" y="5619750"/>
            <a:ext cx="852487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만족</a:t>
            </a:r>
          </a:p>
        </p:txBody>
      </p:sp>
      <p:sp>
        <p:nvSpPr>
          <p:cNvPr id="10324" name="Text Box 97"/>
          <p:cNvSpPr txBox="1">
            <a:spLocks noChangeArrowheads="1"/>
          </p:cNvSpPr>
          <p:nvPr/>
        </p:nvSpPr>
        <p:spPr bwMode="auto">
          <a:xfrm>
            <a:off x="1992313" y="2981325"/>
            <a:ext cx="852487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불만족</a:t>
            </a:r>
          </a:p>
        </p:txBody>
      </p:sp>
      <p:sp>
        <p:nvSpPr>
          <p:cNvPr id="10325" name="Text Box 4"/>
          <p:cNvSpPr txBox="1">
            <a:spLocks noChangeArrowheads="1"/>
          </p:cNvSpPr>
          <p:nvPr/>
        </p:nvSpPr>
        <p:spPr bwMode="auto">
          <a:xfrm>
            <a:off x="7035800" y="346075"/>
            <a:ext cx="287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이용 시설만족도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29B83EB-A96B-4ACE-A800-C50FC905F24C}" type="slidenum">
              <a:rPr lang="ko-KR" altLang="en-US" smtClean="0"/>
              <a:pPr/>
              <a:t>14</a:t>
            </a:fld>
            <a:endParaRPr lang="en-US" altLang="ko-KR" smtClean="0"/>
          </a:p>
        </p:txBody>
      </p:sp>
      <p:sp>
        <p:nvSpPr>
          <p:cNvPr id="11269" name="Rectangle 3"/>
          <p:cNvSpPr>
            <a:spLocks noChangeArrowheads="1"/>
          </p:cNvSpPr>
          <p:nvPr/>
        </p:nvSpPr>
        <p:spPr bwMode="auto">
          <a:xfrm>
            <a:off x="3468688" y="22875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7" name="Object 371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789113" y="21955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270" name="Text Box 5"/>
          <p:cNvSpPr txBox="1">
            <a:spLocks noChangeArrowheads="1"/>
          </p:cNvSpPr>
          <p:nvPr/>
        </p:nvSpPr>
        <p:spPr bwMode="auto">
          <a:xfrm>
            <a:off x="525463" y="803275"/>
            <a:ext cx="3841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1400" b="1"/>
              <a:t>■  경기장 이용시설에 대한 세부적 만족도</a:t>
            </a:r>
            <a:endParaRPr lang="ko-KR" altLang="en-US" sz="1400"/>
          </a:p>
        </p:txBody>
      </p:sp>
      <p:sp>
        <p:nvSpPr>
          <p:cNvPr id="11271" name="Text Box 12"/>
          <p:cNvSpPr txBox="1">
            <a:spLocks noChangeArrowheads="1"/>
          </p:cNvSpPr>
          <p:nvPr/>
        </p:nvSpPr>
        <p:spPr bwMode="auto">
          <a:xfrm>
            <a:off x="619125" y="1117600"/>
            <a:ext cx="3989388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/>
              <a:t>  주차장 및 매표소이용  만족</a:t>
            </a:r>
          </a:p>
        </p:txBody>
      </p:sp>
      <p:sp>
        <p:nvSpPr>
          <p:cNvPr id="11272" name="Text Box 13"/>
          <p:cNvSpPr txBox="1">
            <a:spLocks noChangeArrowheads="1"/>
          </p:cNvSpPr>
          <p:nvPr/>
        </p:nvSpPr>
        <p:spPr bwMode="auto">
          <a:xfrm>
            <a:off x="792163" y="1444625"/>
            <a:ext cx="8659812" cy="369888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수원월드컵경기장 </a:t>
            </a:r>
            <a:r>
              <a:rPr lang="ko-KR" altLang="en-US" dirty="0" err="1"/>
              <a:t>방문시</a:t>
            </a:r>
            <a:r>
              <a:rPr lang="ko-KR" altLang="en-US" dirty="0"/>
              <a:t> 주차장에 대한 만족은 보통</a:t>
            </a:r>
            <a:r>
              <a:rPr lang="en-US" altLang="ko-KR" dirty="0"/>
              <a:t>(42.4%), </a:t>
            </a:r>
            <a:r>
              <a:rPr lang="ko-KR" altLang="en-US" dirty="0"/>
              <a:t>그렇다</a:t>
            </a:r>
            <a:r>
              <a:rPr lang="en-US" altLang="ko-KR" dirty="0"/>
              <a:t>(26.2%), </a:t>
            </a:r>
            <a:r>
              <a:rPr lang="ko-KR" altLang="en-US" dirty="0"/>
              <a:t>그렇지 않다</a:t>
            </a:r>
            <a:r>
              <a:rPr lang="en-US" altLang="ko-KR" dirty="0"/>
              <a:t>(18.5%)</a:t>
            </a:r>
            <a:r>
              <a:rPr lang="ko-KR" altLang="en-US" dirty="0"/>
              <a:t>의 순으로 나타남    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매표소이용 만족은 그렇다</a:t>
            </a:r>
            <a:r>
              <a:rPr lang="en-US" altLang="ko-KR" dirty="0"/>
              <a:t>(42.7%), </a:t>
            </a:r>
            <a:r>
              <a:rPr lang="ko-KR" altLang="en-US" dirty="0"/>
              <a:t>보통이다</a:t>
            </a:r>
            <a:r>
              <a:rPr lang="en-US" altLang="ko-KR" dirty="0"/>
              <a:t>(38.7%), </a:t>
            </a:r>
            <a:r>
              <a:rPr lang="ko-KR" altLang="en-US" dirty="0"/>
              <a:t>매우 그렇다</a:t>
            </a:r>
            <a:r>
              <a:rPr lang="en-US" altLang="ko-KR" dirty="0"/>
              <a:t>(9.6%)</a:t>
            </a:r>
            <a:r>
              <a:rPr lang="ko-KR" altLang="en-US" dirty="0"/>
              <a:t>의 순으로 나타남</a:t>
            </a:r>
          </a:p>
        </p:txBody>
      </p:sp>
      <p:sp>
        <p:nvSpPr>
          <p:cNvPr id="11273" name="Line 14"/>
          <p:cNvSpPr>
            <a:spLocks noChangeShapeType="1"/>
          </p:cNvSpPr>
          <p:nvPr/>
        </p:nvSpPr>
        <p:spPr bwMode="auto">
          <a:xfrm>
            <a:off x="5643563" y="20129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3887" name="AutoShape 15"/>
          <p:cNvSpPr>
            <a:spLocks noChangeArrowheads="1"/>
          </p:cNvSpPr>
          <p:nvPr/>
        </p:nvSpPr>
        <p:spPr bwMode="auto">
          <a:xfrm>
            <a:off x="1892300" y="1924050"/>
            <a:ext cx="2676525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주차장 만족</a:t>
            </a:r>
          </a:p>
        </p:txBody>
      </p:sp>
      <p:sp>
        <p:nvSpPr>
          <p:cNvPr id="463888" name="AutoShape 16"/>
          <p:cNvSpPr>
            <a:spLocks noChangeArrowheads="1"/>
          </p:cNvSpPr>
          <p:nvPr/>
        </p:nvSpPr>
        <p:spPr bwMode="auto">
          <a:xfrm>
            <a:off x="5875338" y="19240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매표소이용 만족</a:t>
            </a:r>
          </a:p>
        </p:txBody>
      </p:sp>
      <p:graphicFrame>
        <p:nvGraphicFramePr>
          <p:cNvPr id="464239" name="Group 367"/>
          <p:cNvGraphicFramePr>
            <a:graphicFrameLocks noGrp="1"/>
          </p:cNvGraphicFramePr>
          <p:nvPr/>
        </p:nvGraphicFramePr>
        <p:xfrm>
          <a:off x="385763" y="4213225"/>
          <a:ext cx="8961434" cy="2436504"/>
        </p:xfrm>
        <a:graphic>
          <a:graphicData uri="http://schemas.openxmlformats.org/drawingml/2006/table">
            <a:tbl>
              <a:tblPr/>
              <a:tblGrid>
                <a:gridCol w="274636"/>
                <a:gridCol w="564364"/>
                <a:gridCol w="747804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주차장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매표소이용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47.9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412" name="Text Box 225"/>
          <p:cNvSpPr txBox="1">
            <a:spLocks noChangeArrowheads="1"/>
          </p:cNvSpPr>
          <p:nvPr/>
        </p:nvSpPr>
        <p:spPr bwMode="auto">
          <a:xfrm>
            <a:off x="2193925" y="37306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1413" name="Text Box 226"/>
          <p:cNvSpPr txBox="1">
            <a:spLocks noChangeArrowheads="1"/>
          </p:cNvSpPr>
          <p:nvPr/>
        </p:nvSpPr>
        <p:spPr bwMode="auto">
          <a:xfrm>
            <a:off x="4635500" y="20240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1414" name="Text Box 227"/>
          <p:cNvSpPr txBox="1">
            <a:spLocks noChangeArrowheads="1"/>
          </p:cNvSpPr>
          <p:nvPr/>
        </p:nvSpPr>
        <p:spPr bwMode="auto">
          <a:xfrm>
            <a:off x="8396288" y="20113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1415" name="Text Box 228"/>
          <p:cNvSpPr txBox="1">
            <a:spLocks noChangeArrowheads="1"/>
          </p:cNvSpPr>
          <p:nvPr/>
        </p:nvSpPr>
        <p:spPr bwMode="auto">
          <a:xfrm>
            <a:off x="2776538" y="37528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1416" name="Text Box 229"/>
          <p:cNvSpPr txBox="1">
            <a:spLocks noChangeArrowheads="1"/>
          </p:cNvSpPr>
          <p:nvPr/>
        </p:nvSpPr>
        <p:spPr bwMode="auto">
          <a:xfrm>
            <a:off x="3430588" y="37528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1417" name="Text Box 230"/>
          <p:cNvSpPr txBox="1">
            <a:spLocks noChangeArrowheads="1"/>
          </p:cNvSpPr>
          <p:nvPr/>
        </p:nvSpPr>
        <p:spPr bwMode="auto">
          <a:xfrm>
            <a:off x="4024313" y="37274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1418" name="Text Box 231"/>
          <p:cNvSpPr txBox="1">
            <a:spLocks noChangeArrowheads="1"/>
          </p:cNvSpPr>
          <p:nvPr/>
        </p:nvSpPr>
        <p:spPr bwMode="auto">
          <a:xfrm>
            <a:off x="4705350" y="37211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1419" name="Rectangle 3"/>
          <p:cNvSpPr>
            <a:spLocks noChangeArrowheads="1"/>
          </p:cNvSpPr>
          <p:nvPr/>
        </p:nvSpPr>
        <p:spPr bwMode="auto">
          <a:xfrm>
            <a:off x="7583488" y="23002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1267" name="Object 168"/>
          <p:cNvGraphicFramePr>
            <a:graphicFrameLocks noChangeAspect="1"/>
          </p:cNvGraphicFramePr>
          <p:nvPr>
            <p:ph sz="half" idx="4294967295"/>
          </p:nvPr>
        </p:nvGraphicFramePr>
        <p:xfrm>
          <a:off x="5903913" y="2208213"/>
          <a:ext cx="3524250" cy="1685925"/>
        </p:xfrm>
        <a:graphic>
          <a:graphicData uri="http://schemas.openxmlformats.org/presentationml/2006/ole">
            <p:oleObj spid="_x0000_s11267" name="차트" r:id="rId4" imgW="3524301" imgH="1847883" progId="MSGraph.Chart.8">
              <p:embed followColorScheme="full"/>
            </p:oleObj>
          </a:graphicData>
        </a:graphic>
      </p:graphicFrame>
      <p:sp>
        <p:nvSpPr>
          <p:cNvPr id="11420" name="Text Box 225"/>
          <p:cNvSpPr txBox="1">
            <a:spLocks noChangeArrowheads="1"/>
          </p:cNvSpPr>
          <p:nvPr/>
        </p:nvSpPr>
        <p:spPr bwMode="auto">
          <a:xfrm>
            <a:off x="6308725" y="37433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1421" name="Text Box 228"/>
          <p:cNvSpPr txBox="1">
            <a:spLocks noChangeArrowheads="1"/>
          </p:cNvSpPr>
          <p:nvPr/>
        </p:nvSpPr>
        <p:spPr bwMode="auto">
          <a:xfrm>
            <a:off x="6891338" y="37655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1422" name="Text Box 229"/>
          <p:cNvSpPr txBox="1">
            <a:spLocks noChangeArrowheads="1"/>
          </p:cNvSpPr>
          <p:nvPr/>
        </p:nvSpPr>
        <p:spPr bwMode="auto">
          <a:xfrm>
            <a:off x="7545388" y="37655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1423" name="Text Box 230"/>
          <p:cNvSpPr txBox="1">
            <a:spLocks noChangeArrowheads="1"/>
          </p:cNvSpPr>
          <p:nvPr/>
        </p:nvSpPr>
        <p:spPr bwMode="auto">
          <a:xfrm>
            <a:off x="8139113" y="37401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1424" name="Text Box 231"/>
          <p:cNvSpPr txBox="1">
            <a:spLocks noChangeArrowheads="1"/>
          </p:cNvSpPr>
          <p:nvPr/>
        </p:nvSpPr>
        <p:spPr bwMode="auto">
          <a:xfrm>
            <a:off x="8820150" y="37338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1425" name="Text Box 4"/>
          <p:cNvSpPr txBox="1">
            <a:spLocks noChangeArrowheads="1"/>
          </p:cNvSpPr>
          <p:nvPr/>
        </p:nvSpPr>
        <p:spPr bwMode="auto">
          <a:xfrm>
            <a:off x="7035800" y="346075"/>
            <a:ext cx="287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이용 시설만족도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C943CA0-8A9E-42A5-9139-15A059F74DAC}" type="slidenum">
              <a:rPr lang="ko-KR" altLang="en-US" smtClean="0"/>
              <a:pPr/>
              <a:t>15</a:t>
            </a:fld>
            <a:endParaRPr lang="en-US" altLang="ko-KR" smtClean="0"/>
          </a:p>
        </p:txBody>
      </p:sp>
      <p:sp>
        <p:nvSpPr>
          <p:cNvPr id="12293" name="Rectangle 3"/>
          <p:cNvSpPr>
            <a:spLocks noChangeArrowheads="1"/>
          </p:cNvSpPr>
          <p:nvPr/>
        </p:nvSpPr>
        <p:spPr bwMode="auto">
          <a:xfrm>
            <a:off x="3455988" y="22494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6" name="Object 371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738313" y="21574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294" name="Line 14"/>
          <p:cNvSpPr>
            <a:spLocks noChangeShapeType="1"/>
          </p:cNvSpPr>
          <p:nvPr/>
        </p:nvSpPr>
        <p:spPr bwMode="auto">
          <a:xfrm>
            <a:off x="5681663" y="19748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3887" name="AutoShape 15"/>
          <p:cNvSpPr>
            <a:spLocks noChangeArrowheads="1"/>
          </p:cNvSpPr>
          <p:nvPr/>
        </p:nvSpPr>
        <p:spPr bwMode="auto">
          <a:xfrm>
            <a:off x="1892301" y="1885950"/>
            <a:ext cx="2501900" cy="349250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err="1">
                <a:solidFill>
                  <a:schemeClr val="bg1"/>
                </a:solidFill>
                <a:cs typeface="한컴돋움" pitchFamily="18" charset="2"/>
              </a:rPr>
              <a:t>안내사인물</a:t>
            </a: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 만족</a:t>
            </a:r>
          </a:p>
        </p:txBody>
      </p:sp>
      <p:sp>
        <p:nvSpPr>
          <p:cNvPr id="463888" name="AutoShape 16"/>
          <p:cNvSpPr>
            <a:spLocks noChangeArrowheads="1"/>
          </p:cNvSpPr>
          <p:nvPr/>
        </p:nvSpPr>
        <p:spPr bwMode="auto">
          <a:xfrm>
            <a:off x="5913438" y="18859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화장실이용 만족</a:t>
            </a:r>
          </a:p>
        </p:txBody>
      </p:sp>
      <p:graphicFrame>
        <p:nvGraphicFramePr>
          <p:cNvPr id="464239" name="Group 367"/>
          <p:cNvGraphicFramePr>
            <a:graphicFrameLocks noGrp="1"/>
          </p:cNvGraphicFramePr>
          <p:nvPr/>
        </p:nvGraphicFramePr>
        <p:xfrm>
          <a:off x="436563" y="4213225"/>
          <a:ext cx="8961437" cy="2436504"/>
        </p:xfrm>
        <a:graphic>
          <a:graphicData uri="http://schemas.openxmlformats.org/drawingml/2006/table">
            <a:tbl>
              <a:tblPr/>
              <a:tblGrid>
                <a:gridCol w="287337"/>
                <a:gridCol w="552450"/>
                <a:gridCol w="747713"/>
                <a:gridCol w="736600"/>
                <a:gridCol w="738187"/>
                <a:gridCol w="736600"/>
                <a:gridCol w="738188"/>
                <a:gridCol w="736600"/>
                <a:gridCol w="738187"/>
                <a:gridCol w="736600"/>
                <a:gridCol w="738188"/>
                <a:gridCol w="736600"/>
                <a:gridCol w="738187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안내사인물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화장실이용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</a:t>
                      </a:r>
                      <a:endParaRPr kumimoji="0" lang="en-US" altLang="ko-KR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</a:t>
                      </a:r>
                      <a:endParaRPr kumimoji="0" lang="en-US" altLang="ko-KR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49.4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47.3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433" name="Text Box 225"/>
          <p:cNvSpPr txBox="1">
            <a:spLocks noChangeArrowheads="1"/>
          </p:cNvSpPr>
          <p:nvPr/>
        </p:nvSpPr>
        <p:spPr bwMode="auto">
          <a:xfrm>
            <a:off x="2155825" y="36925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2434" name="Text Box 226"/>
          <p:cNvSpPr txBox="1">
            <a:spLocks noChangeArrowheads="1"/>
          </p:cNvSpPr>
          <p:nvPr/>
        </p:nvSpPr>
        <p:spPr bwMode="auto">
          <a:xfrm>
            <a:off x="4622800" y="19859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2435" name="Text Box 227"/>
          <p:cNvSpPr txBox="1">
            <a:spLocks noChangeArrowheads="1"/>
          </p:cNvSpPr>
          <p:nvPr/>
        </p:nvSpPr>
        <p:spPr bwMode="auto">
          <a:xfrm>
            <a:off x="8434388" y="19732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2436" name="Text Box 228"/>
          <p:cNvSpPr txBox="1">
            <a:spLocks noChangeArrowheads="1"/>
          </p:cNvSpPr>
          <p:nvPr/>
        </p:nvSpPr>
        <p:spPr bwMode="auto">
          <a:xfrm>
            <a:off x="2738438" y="37147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2437" name="Text Box 229"/>
          <p:cNvSpPr txBox="1">
            <a:spLocks noChangeArrowheads="1"/>
          </p:cNvSpPr>
          <p:nvPr/>
        </p:nvSpPr>
        <p:spPr bwMode="auto">
          <a:xfrm>
            <a:off x="3379788" y="37147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보통</a:t>
            </a:r>
          </a:p>
        </p:txBody>
      </p:sp>
      <p:sp>
        <p:nvSpPr>
          <p:cNvPr id="12438" name="Text Box 230"/>
          <p:cNvSpPr txBox="1">
            <a:spLocks noChangeArrowheads="1"/>
          </p:cNvSpPr>
          <p:nvPr/>
        </p:nvSpPr>
        <p:spPr bwMode="auto">
          <a:xfrm>
            <a:off x="4011613" y="3689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2439" name="Text Box 231"/>
          <p:cNvSpPr txBox="1">
            <a:spLocks noChangeArrowheads="1"/>
          </p:cNvSpPr>
          <p:nvPr/>
        </p:nvSpPr>
        <p:spPr bwMode="auto">
          <a:xfrm>
            <a:off x="4692650" y="36830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2440" name="Rectangle 3"/>
          <p:cNvSpPr>
            <a:spLocks noChangeArrowheads="1"/>
          </p:cNvSpPr>
          <p:nvPr/>
        </p:nvSpPr>
        <p:spPr bwMode="auto">
          <a:xfrm>
            <a:off x="7621588" y="22621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5942013" y="2170113"/>
          <a:ext cx="3524250" cy="1685925"/>
        </p:xfrm>
        <a:graphic>
          <a:graphicData uri="http://schemas.openxmlformats.org/presentationml/2006/ole">
            <p:oleObj spid="_x0000_s12291" name="차트" r:id="rId4" imgW="3524301" imgH="1847883" progId="MSGraph.Chart.8">
              <p:embed followColorScheme="full"/>
            </p:oleObj>
          </a:graphicData>
        </a:graphic>
      </p:graphicFrame>
      <p:sp>
        <p:nvSpPr>
          <p:cNvPr id="12441" name="Text Box 225"/>
          <p:cNvSpPr txBox="1">
            <a:spLocks noChangeArrowheads="1"/>
          </p:cNvSpPr>
          <p:nvPr/>
        </p:nvSpPr>
        <p:spPr bwMode="auto">
          <a:xfrm>
            <a:off x="6346825" y="37052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2442" name="Text Box 228"/>
          <p:cNvSpPr txBox="1">
            <a:spLocks noChangeArrowheads="1"/>
          </p:cNvSpPr>
          <p:nvPr/>
        </p:nvSpPr>
        <p:spPr bwMode="auto">
          <a:xfrm>
            <a:off x="6929438" y="37274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2443" name="Text Box 229"/>
          <p:cNvSpPr txBox="1">
            <a:spLocks noChangeArrowheads="1"/>
          </p:cNvSpPr>
          <p:nvPr/>
        </p:nvSpPr>
        <p:spPr bwMode="auto">
          <a:xfrm>
            <a:off x="7583488" y="37274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2444" name="Text Box 230"/>
          <p:cNvSpPr txBox="1">
            <a:spLocks noChangeArrowheads="1"/>
          </p:cNvSpPr>
          <p:nvPr/>
        </p:nvSpPr>
        <p:spPr bwMode="auto">
          <a:xfrm>
            <a:off x="8177213" y="37020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2445" name="Text Box 231"/>
          <p:cNvSpPr txBox="1">
            <a:spLocks noChangeArrowheads="1"/>
          </p:cNvSpPr>
          <p:nvPr/>
        </p:nvSpPr>
        <p:spPr bwMode="auto">
          <a:xfrm>
            <a:off x="8858250" y="36957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2446" name="Text Box 13"/>
          <p:cNvSpPr txBox="1">
            <a:spLocks noChangeArrowheads="1"/>
          </p:cNvSpPr>
          <p:nvPr/>
        </p:nvSpPr>
        <p:spPr bwMode="auto">
          <a:xfrm>
            <a:off x="619125" y="952500"/>
            <a:ext cx="3989388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/>
              <a:t> 안내사인물  및 화장실 만족도</a:t>
            </a:r>
          </a:p>
        </p:txBody>
      </p:sp>
      <p:sp>
        <p:nvSpPr>
          <p:cNvPr id="12447" name="Text Box 14"/>
          <p:cNvSpPr txBox="1">
            <a:spLocks noChangeArrowheads="1"/>
          </p:cNvSpPr>
          <p:nvPr/>
        </p:nvSpPr>
        <p:spPr bwMode="auto">
          <a:xfrm>
            <a:off x="792163" y="1279525"/>
            <a:ext cx="8659812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수원월드컵경기장 안내사인물 만족에서 그렇다</a:t>
            </a:r>
            <a:r>
              <a:rPr lang="en-US" altLang="ko-KR"/>
              <a:t>(46%), </a:t>
            </a:r>
            <a:r>
              <a:rPr lang="ko-KR" altLang="en-US"/>
              <a:t>보통이다</a:t>
            </a:r>
            <a:r>
              <a:rPr lang="en-US" altLang="ko-KR"/>
              <a:t>(38.7%) </a:t>
            </a:r>
            <a:r>
              <a:rPr lang="ko-KR" altLang="en-US"/>
              <a:t>등 긍정적 만족도를 보임   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화장실 이용의 만족도로 그렇다 </a:t>
            </a:r>
            <a:r>
              <a:rPr lang="en-US" altLang="ko-KR"/>
              <a:t>(49%), </a:t>
            </a:r>
            <a:r>
              <a:rPr lang="ko-KR" altLang="en-US"/>
              <a:t>보통이다</a:t>
            </a:r>
            <a:r>
              <a:rPr lang="en-US" altLang="ko-KR"/>
              <a:t>(25.2%), </a:t>
            </a:r>
            <a:r>
              <a:rPr lang="ko-KR" altLang="en-US"/>
              <a:t>매우그렇다</a:t>
            </a:r>
            <a:r>
              <a:rPr lang="en-US" altLang="ko-KR"/>
              <a:t>(17.2%), </a:t>
            </a:r>
            <a:r>
              <a:rPr lang="ko-KR" altLang="en-US"/>
              <a:t>그렇지않다</a:t>
            </a:r>
            <a:r>
              <a:rPr lang="en-US" altLang="ko-KR"/>
              <a:t>, </a:t>
            </a:r>
            <a:r>
              <a:rPr lang="ko-KR" altLang="en-US"/>
              <a:t>전혀 그렇지 않다 등의</a:t>
            </a:r>
            <a:r>
              <a:rPr lang="en-US" altLang="ko-KR"/>
              <a:t> </a:t>
            </a:r>
            <a:r>
              <a:rPr lang="ko-KR" altLang="en-US"/>
              <a:t>순으로 나타남</a:t>
            </a:r>
          </a:p>
        </p:txBody>
      </p:sp>
      <p:sp>
        <p:nvSpPr>
          <p:cNvPr id="12448" name="Text Box 4"/>
          <p:cNvSpPr txBox="1">
            <a:spLocks noChangeArrowheads="1"/>
          </p:cNvSpPr>
          <p:nvPr/>
        </p:nvSpPr>
        <p:spPr bwMode="auto">
          <a:xfrm>
            <a:off x="7035800" y="346075"/>
            <a:ext cx="287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이용 시설만족도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735B889-B3AA-4788-AE63-0EC0D3A1A537}" type="slidenum">
              <a:rPr lang="ko-KR" altLang="en-US" smtClean="0"/>
              <a:pPr/>
              <a:t>16</a:t>
            </a:fld>
            <a:endParaRPr lang="en-US" altLang="ko-KR" smtClean="0"/>
          </a:p>
        </p:txBody>
      </p:sp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3481388" y="22240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6" name="Object 371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763713" y="21320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318" name="Line 14"/>
          <p:cNvSpPr>
            <a:spLocks noChangeShapeType="1"/>
          </p:cNvSpPr>
          <p:nvPr/>
        </p:nvSpPr>
        <p:spPr bwMode="auto">
          <a:xfrm>
            <a:off x="5668963" y="19494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3887" name="AutoShape 15"/>
          <p:cNvSpPr>
            <a:spLocks noChangeArrowheads="1"/>
          </p:cNvSpPr>
          <p:nvPr/>
        </p:nvSpPr>
        <p:spPr bwMode="auto">
          <a:xfrm>
            <a:off x="1905000" y="1860550"/>
            <a:ext cx="2676525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전광판 관람</a:t>
            </a:r>
          </a:p>
        </p:txBody>
      </p:sp>
      <p:sp>
        <p:nvSpPr>
          <p:cNvPr id="463888" name="AutoShape 16"/>
          <p:cNvSpPr>
            <a:spLocks noChangeArrowheads="1"/>
          </p:cNvSpPr>
          <p:nvPr/>
        </p:nvSpPr>
        <p:spPr bwMode="auto">
          <a:xfrm>
            <a:off x="5900738" y="18605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좌석 이용 만족</a:t>
            </a:r>
          </a:p>
        </p:txBody>
      </p:sp>
      <p:graphicFrame>
        <p:nvGraphicFramePr>
          <p:cNvPr id="464239" name="Group 367"/>
          <p:cNvGraphicFramePr>
            <a:graphicFrameLocks noGrp="1"/>
          </p:cNvGraphicFramePr>
          <p:nvPr/>
        </p:nvGraphicFramePr>
        <p:xfrm>
          <a:off x="436563" y="4213225"/>
          <a:ext cx="8936036" cy="2436504"/>
        </p:xfrm>
        <a:graphic>
          <a:graphicData uri="http://schemas.openxmlformats.org/drawingml/2006/table">
            <a:tbl>
              <a:tblPr/>
              <a:tblGrid>
                <a:gridCol w="274637"/>
                <a:gridCol w="561985"/>
                <a:gridCol w="745684"/>
                <a:gridCol w="735373"/>
                <a:gridCol w="735373"/>
                <a:gridCol w="735373"/>
                <a:gridCol w="735373"/>
                <a:gridCol w="735373"/>
                <a:gridCol w="735373"/>
                <a:gridCol w="735373"/>
                <a:gridCol w="735373"/>
                <a:gridCol w="735373"/>
                <a:gridCol w="735373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전광판 관람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좌석이용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49.4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35.7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457" name="Text Box 225"/>
          <p:cNvSpPr txBox="1">
            <a:spLocks noChangeArrowheads="1"/>
          </p:cNvSpPr>
          <p:nvPr/>
        </p:nvSpPr>
        <p:spPr bwMode="auto">
          <a:xfrm>
            <a:off x="2181225" y="36671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전혀 그렇지</a:t>
            </a:r>
          </a:p>
        </p:txBody>
      </p:sp>
      <p:sp>
        <p:nvSpPr>
          <p:cNvPr id="13458" name="Text Box 226"/>
          <p:cNvSpPr txBox="1">
            <a:spLocks noChangeArrowheads="1"/>
          </p:cNvSpPr>
          <p:nvPr/>
        </p:nvSpPr>
        <p:spPr bwMode="auto">
          <a:xfrm>
            <a:off x="4648200" y="19605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3459" name="Text Box 227"/>
          <p:cNvSpPr txBox="1">
            <a:spLocks noChangeArrowheads="1"/>
          </p:cNvSpPr>
          <p:nvPr/>
        </p:nvSpPr>
        <p:spPr bwMode="auto">
          <a:xfrm>
            <a:off x="8421688" y="19478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3460" name="Text Box 228"/>
          <p:cNvSpPr txBox="1">
            <a:spLocks noChangeArrowheads="1"/>
          </p:cNvSpPr>
          <p:nvPr/>
        </p:nvSpPr>
        <p:spPr bwMode="auto">
          <a:xfrm>
            <a:off x="2763838" y="36893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3461" name="Text Box 229"/>
          <p:cNvSpPr txBox="1">
            <a:spLocks noChangeArrowheads="1"/>
          </p:cNvSpPr>
          <p:nvPr/>
        </p:nvSpPr>
        <p:spPr bwMode="auto">
          <a:xfrm>
            <a:off x="3405188" y="3689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보통</a:t>
            </a:r>
          </a:p>
        </p:txBody>
      </p:sp>
      <p:sp>
        <p:nvSpPr>
          <p:cNvPr id="13462" name="Text Box 230"/>
          <p:cNvSpPr txBox="1">
            <a:spLocks noChangeArrowheads="1"/>
          </p:cNvSpPr>
          <p:nvPr/>
        </p:nvSpPr>
        <p:spPr bwMode="auto">
          <a:xfrm>
            <a:off x="4037013" y="3663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3463" name="Text Box 231"/>
          <p:cNvSpPr txBox="1">
            <a:spLocks noChangeArrowheads="1"/>
          </p:cNvSpPr>
          <p:nvPr/>
        </p:nvSpPr>
        <p:spPr bwMode="auto">
          <a:xfrm>
            <a:off x="4718050" y="36576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3464" name="Rectangle 3"/>
          <p:cNvSpPr>
            <a:spLocks noChangeArrowheads="1"/>
          </p:cNvSpPr>
          <p:nvPr/>
        </p:nvSpPr>
        <p:spPr bwMode="auto">
          <a:xfrm>
            <a:off x="7608888" y="22367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5929313" y="2144713"/>
          <a:ext cx="3524250" cy="1685925"/>
        </p:xfrm>
        <a:graphic>
          <a:graphicData uri="http://schemas.openxmlformats.org/presentationml/2006/ole">
            <p:oleObj spid="_x0000_s13315" name="차트" r:id="rId4" imgW="3524301" imgH="1847883" progId="MSGraph.Chart.8">
              <p:embed followColorScheme="full"/>
            </p:oleObj>
          </a:graphicData>
        </a:graphic>
      </p:graphicFrame>
      <p:sp>
        <p:nvSpPr>
          <p:cNvPr id="13465" name="Text Box 225"/>
          <p:cNvSpPr txBox="1">
            <a:spLocks noChangeArrowheads="1"/>
          </p:cNvSpPr>
          <p:nvPr/>
        </p:nvSpPr>
        <p:spPr bwMode="auto">
          <a:xfrm>
            <a:off x="6334125" y="36798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3466" name="Text Box 228"/>
          <p:cNvSpPr txBox="1">
            <a:spLocks noChangeArrowheads="1"/>
          </p:cNvSpPr>
          <p:nvPr/>
        </p:nvSpPr>
        <p:spPr bwMode="auto">
          <a:xfrm>
            <a:off x="6916738" y="37020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3467" name="Text Box 229"/>
          <p:cNvSpPr txBox="1">
            <a:spLocks noChangeArrowheads="1"/>
          </p:cNvSpPr>
          <p:nvPr/>
        </p:nvSpPr>
        <p:spPr bwMode="auto">
          <a:xfrm>
            <a:off x="7570788" y="37020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3468" name="Text Box 230"/>
          <p:cNvSpPr txBox="1">
            <a:spLocks noChangeArrowheads="1"/>
          </p:cNvSpPr>
          <p:nvPr/>
        </p:nvSpPr>
        <p:spPr bwMode="auto">
          <a:xfrm>
            <a:off x="8164513" y="36766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3469" name="Text Box 231"/>
          <p:cNvSpPr txBox="1">
            <a:spLocks noChangeArrowheads="1"/>
          </p:cNvSpPr>
          <p:nvPr/>
        </p:nvSpPr>
        <p:spPr bwMode="auto">
          <a:xfrm>
            <a:off x="8845550" y="36703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3470" name="Text Box 13"/>
          <p:cNvSpPr txBox="1">
            <a:spLocks noChangeArrowheads="1"/>
          </p:cNvSpPr>
          <p:nvPr/>
        </p:nvSpPr>
        <p:spPr bwMode="auto">
          <a:xfrm>
            <a:off x="619125" y="952500"/>
            <a:ext cx="3989388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/>
              <a:t> 전광판관람  및 경기장좌석 만족도</a:t>
            </a:r>
          </a:p>
        </p:txBody>
      </p:sp>
      <p:sp>
        <p:nvSpPr>
          <p:cNvPr id="13471" name="Text Box 14"/>
          <p:cNvSpPr txBox="1">
            <a:spLocks noChangeArrowheads="1"/>
          </p:cNvSpPr>
          <p:nvPr/>
        </p:nvSpPr>
        <p:spPr bwMode="auto">
          <a:xfrm>
            <a:off x="792163" y="1279525"/>
            <a:ext cx="8659812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수원월드컵경기장 전광판 만족에서 그렇다</a:t>
            </a:r>
            <a:r>
              <a:rPr lang="en-US" altLang="ko-KR"/>
              <a:t>(51.7%), </a:t>
            </a:r>
            <a:r>
              <a:rPr lang="ko-KR" altLang="en-US"/>
              <a:t>매우그렇다</a:t>
            </a:r>
            <a:r>
              <a:rPr lang="en-US" altLang="ko-KR"/>
              <a:t>(24.2%) </a:t>
            </a:r>
            <a:r>
              <a:rPr lang="ko-KR" altLang="en-US"/>
              <a:t>등 긍정적 만족도를 보임   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경기장 좌석 만족도는 그렇다 </a:t>
            </a:r>
            <a:r>
              <a:rPr lang="en-US" altLang="ko-KR"/>
              <a:t>(43.4%), </a:t>
            </a:r>
            <a:r>
              <a:rPr lang="ko-KR" altLang="en-US"/>
              <a:t>보통이다</a:t>
            </a:r>
            <a:r>
              <a:rPr lang="en-US" altLang="ko-KR"/>
              <a:t>(33.8%), </a:t>
            </a:r>
            <a:r>
              <a:rPr lang="ko-KR" altLang="en-US"/>
              <a:t>매우그렇다</a:t>
            </a:r>
            <a:r>
              <a:rPr lang="en-US" altLang="ko-KR"/>
              <a:t>(12.9%)</a:t>
            </a:r>
            <a:r>
              <a:rPr lang="ko-KR" altLang="en-US"/>
              <a:t>의</a:t>
            </a:r>
            <a:r>
              <a:rPr lang="en-US" altLang="ko-KR"/>
              <a:t> </a:t>
            </a:r>
            <a:r>
              <a:rPr lang="ko-KR" altLang="en-US"/>
              <a:t>순으로 나타남</a:t>
            </a:r>
          </a:p>
        </p:txBody>
      </p:sp>
      <p:sp>
        <p:nvSpPr>
          <p:cNvPr id="13472" name="Text Box 4"/>
          <p:cNvSpPr txBox="1">
            <a:spLocks noChangeArrowheads="1"/>
          </p:cNvSpPr>
          <p:nvPr/>
        </p:nvSpPr>
        <p:spPr bwMode="auto">
          <a:xfrm>
            <a:off x="7035800" y="346075"/>
            <a:ext cx="287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이용 시설만족도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AD887C2-FA83-4355-B4BE-79319B6A2D86}" type="slidenum">
              <a:rPr lang="ko-KR" altLang="en-US" smtClean="0"/>
              <a:pPr/>
              <a:t>17</a:t>
            </a:fld>
            <a:endParaRPr lang="en-US" altLang="ko-KR" smtClean="0"/>
          </a:p>
        </p:txBody>
      </p:sp>
      <p:sp>
        <p:nvSpPr>
          <p:cNvPr id="14341" name="Rectangle 3"/>
          <p:cNvSpPr>
            <a:spLocks noChangeArrowheads="1"/>
          </p:cNvSpPr>
          <p:nvPr/>
        </p:nvSpPr>
        <p:spPr bwMode="auto">
          <a:xfrm>
            <a:off x="3544888" y="22621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6" name="Object 371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814513" y="2157413"/>
          <a:ext cx="3560752" cy="1703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5668963" y="19875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3887" name="AutoShape 15"/>
          <p:cNvSpPr>
            <a:spLocks noChangeArrowheads="1"/>
          </p:cNvSpPr>
          <p:nvPr/>
        </p:nvSpPr>
        <p:spPr bwMode="auto">
          <a:xfrm>
            <a:off x="1968500" y="1898650"/>
            <a:ext cx="2676525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매점이용 만족</a:t>
            </a:r>
          </a:p>
        </p:txBody>
      </p:sp>
      <p:sp>
        <p:nvSpPr>
          <p:cNvPr id="463888" name="AutoShape 16"/>
          <p:cNvSpPr>
            <a:spLocks noChangeArrowheads="1"/>
          </p:cNvSpPr>
          <p:nvPr/>
        </p:nvSpPr>
        <p:spPr bwMode="auto">
          <a:xfrm>
            <a:off x="5900738" y="18986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진행요원 친절</a:t>
            </a:r>
          </a:p>
        </p:txBody>
      </p:sp>
      <p:graphicFrame>
        <p:nvGraphicFramePr>
          <p:cNvPr id="464239" name="Group 367"/>
          <p:cNvGraphicFramePr>
            <a:graphicFrameLocks noGrp="1"/>
          </p:cNvGraphicFramePr>
          <p:nvPr/>
        </p:nvGraphicFramePr>
        <p:xfrm>
          <a:off x="449263" y="4213225"/>
          <a:ext cx="8936036" cy="2436504"/>
        </p:xfrm>
        <a:graphic>
          <a:graphicData uri="http://schemas.openxmlformats.org/drawingml/2006/table">
            <a:tbl>
              <a:tblPr/>
              <a:tblGrid>
                <a:gridCol w="274637"/>
                <a:gridCol w="561985"/>
                <a:gridCol w="745684"/>
                <a:gridCol w="735373"/>
                <a:gridCol w="735373"/>
                <a:gridCol w="735373"/>
                <a:gridCol w="735373"/>
                <a:gridCol w="735373"/>
                <a:gridCol w="735373"/>
                <a:gridCol w="735373"/>
                <a:gridCol w="735373"/>
                <a:gridCol w="735373"/>
                <a:gridCol w="735373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매점이용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진행요원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60.3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481" name="Text Box 225"/>
          <p:cNvSpPr txBox="1">
            <a:spLocks noChangeArrowheads="1"/>
          </p:cNvSpPr>
          <p:nvPr/>
        </p:nvSpPr>
        <p:spPr bwMode="auto">
          <a:xfrm>
            <a:off x="2193925" y="37052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전혀 그렇지</a:t>
            </a:r>
          </a:p>
        </p:txBody>
      </p:sp>
      <p:sp>
        <p:nvSpPr>
          <p:cNvPr id="14482" name="Text Box 226"/>
          <p:cNvSpPr txBox="1">
            <a:spLocks noChangeArrowheads="1"/>
          </p:cNvSpPr>
          <p:nvPr/>
        </p:nvSpPr>
        <p:spPr bwMode="auto">
          <a:xfrm>
            <a:off x="4711700" y="19986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4483" name="Text Box 227"/>
          <p:cNvSpPr txBox="1">
            <a:spLocks noChangeArrowheads="1"/>
          </p:cNvSpPr>
          <p:nvPr/>
        </p:nvSpPr>
        <p:spPr bwMode="auto">
          <a:xfrm>
            <a:off x="8421688" y="19859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4484" name="Text Box 228"/>
          <p:cNvSpPr txBox="1">
            <a:spLocks noChangeArrowheads="1"/>
          </p:cNvSpPr>
          <p:nvPr/>
        </p:nvSpPr>
        <p:spPr bwMode="auto">
          <a:xfrm>
            <a:off x="2827338" y="37274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err="1"/>
              <a:t>그렇지않다</a:t>
            </a:r>
            <a:endParaRPr lang="ko-KR" altLang="en-US" sz="1000" b="1" dirty="0"/>
          </a:p>
        </p:txBody>
      </p:sp>
      <p:sp>
        <p:nvSpPr>
          <p:cNvPr id="14485" name="Text Box 229"/>
          <p:cNvSpPr txBox="1">
            <a:spLocks noChangeArrowheads="1"/>
          </p:cNvSpPr>
          <p:nvPr/>
        </p:nvSpPr>
        <p:spPr bwMode="auto">
          <a:xfrm>
            <a:off x="3430588" y="37274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보통</a:t>
            </a:r>
          </a:p>
        </p:txBody>
      </p:sp>
      <p:sp>
        <p:nvSpPr>
          <p:cNvPr id="14486" name="Text Box 230"/>
          <p:cNvSpPr txBox="1">
            <a:spLocks noChangeArrowheads="1"/>
          </p:cNvSpPr>
          <p:nvPr/>
        </p:nvSpPr>
        <p:spPr bwMode="auto">
          <a:xfrm>
            <a:off x="4100513" y="37020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4487" name="Text Box 231"/>
          <p:cNvSpPr txBox="1">
            <a:spLocks noChangeArrowheads="1"/>
          </p:cNvSpPr>
          <p:nvPr/>
        </p:nvSpPr>
        <p:spPr bwMode="auto">
          <a:xfrm>
            <a:off x="4781550" y="36957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4488" name="Rectangle 3"/>
          <p:cNvSpPr>
            <a:spLocks noChangeArrowheads="1"/>
          </p:cNvSpPr>
          <p:nvPr/>
        </p:nvSpPr>
        <p:spPr bwMode="auto">
          <a:xfrm>
            <a:off x="7608888" y="22748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5929313" y="2182813"/>
          <a:ext cx="3524250" cy="1685925"/>
        </p:xfrm>
        <a:graphic>
          <a:graphicData uri="http://schemas.openxmlformats.org/presentationml/2006/ole">
            <p:oleObj spid="_x0000_s14339" name="차트" r:id="rId4" imgW="3524301" imgH="1847883" progId="MSGraph.Chart.8">
              <p:embed followColorScheme="full"/>
            </p:oleObj>
          </a:graphicData>
        </a:graphic>
      </p:graphicFrame>
      <p:sp>
        <p:nvSpPr>
          <p:cNvPr id="14489" name="Text Box 225"/>
          <p:cNvSpPr txBox="1">
            <a:spLocks noChangeArrowheads="1"/>
          </p:cNvSpPr>
          <p:nvPr/>
        </p:nvSpPr>
        <p:spPr bwMode="auto">
          <a:xfrm>
            <a:off x="6334125" y="37179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4490" name="Text Box 228"/>
          <p:cNvSpPr txBox="1">
            <a:spLocks noChangeArrowheads="1"/>
          </p:cNvSpPr>
          <p:nvPr/>
        </p:nvSpPr>
        <p:spPr bwMode="auto">
          <a:xfrm>
            <a:off x="6916738" y="37401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4491" name="Text Box 229"/>
          <p:cNvSpPr txBox="1">
            <a:spLocks noChangeArrowheads="1"/>
          </p:cNvSpPr>
          <p:nvPr/>
        </p:nvSpPr>
        <p:spPr bwMode="auto">
          <a:xfrm>
            <a:off x="7570788" y="37401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4492" name="Text Box 230"/>
          <p:cNvSpPr txBox="1">
            <a:spLocks noChangeArrowheads="1"/>
          </p:cNvSpPr>
          <p:nvPr/>
        </p:nvSpPr>
        <p:spPr bwMode="auto">
          <a:xfrm>
            <a:off x="8164513" y="37147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4493" name="Text Box 231"/>
          <p:cNvSpPr txBox="1">
            <a:spLocks noChangeArrowheads="1"/>
          </p:cNvSpPr>
          <p:nvPr/>
        </p:nvSpPr>
        <p:spPr bwMode="auto">
          <a:xfrm>
            <a:off x="8845550" y="37084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4494" name="Text Box 13"/>
          <p:cNvSpPr txBox="1">
            <a:spLocks noChangeArrowheads="1"/>
          </p:cNvSpPr>
          <p:nvPr/>
        </p:nvSpPr>
        <p:spPr bwMode="auto">
          <a:xfrm>
            <a:off x="619125" y="952500"/>
            <a:ext cx="3989388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/>
              <a:t> 매점 이용 만족도 및 진행요원 친절도</a:t>
            </a:r>
          </a:p>
        </p:txBody>
      </p:sp>
      <p:sp>
        <p:nvSpPr>
          <p:cNvPr id="14495" name="Text Box 14"/>
          <p:cNvSpPr txBox="1">
            <a:spLocks noChangeArrowheads="1"/>
          </p:cNvSpPr>
          <p:nvPr/>
        </p:nvSpPr>
        <p:spPr bwMode="auto">
          <a:xfrm>
            <a:off x="792163" y="1279525"/>
            <a:ext cx="8659812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수원월드컵경기장 매점이용 만족에서 그렇다</a:t>
            </a:r>
            <a:r>
              <a:rPr lang="en-US" altLang="ko-KR"/>
              <a:t>(40.1%), </a:t>
            </a:r>
            <a:r>
              <a:rPr lang="ko-KR" altLang="en-US"/>
              <a:t>보통이다</a:t>
            </a:r>
            <a:r>
              <a:rPr lang="en-US" altLang="ko-KR"/>
              <a:t>(38.1%), </a:t>
            </a:r>
            <a:r>
              <a:rPr lang="ko-KR" altLang="en-US"/>
              <a:t>매우그렇다</a:t>
            </a:r>
            <a:r>
              <a:rPr lang="en-US" altLang="ko-KR"/>
              <a:t>(10.9%) </a:t>
            </a:r>
            <a:r>
              <a:rPr lang="ko-KR" altLang="en-US"/>
              <a:t>등 긍정적 만족도를 보임   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경기장 진행요원 친절은 그렇다</a:t>
            </a:r>
            <a:r>
              <a:rPr lang="en-US" altLang="ko-KR"/>
              <a:t>(51.3%), </a:t>
            </a:r>
            <a:r>
              <a:rPr lang="ko-KR" altLang="en-US"/>
              <a:t>보통이다</a:t>
            </a:r>
            <a:r>
              <a:rPr lang="en-US" altLang="ko-KR"/>
              <a:t>(23.5%), </a:t>
            </a:r>
            <a:r>
              <a:rPr lang="ko-KR" altLang="en-US"/>
              <a:t>매우그렇다</a:t>
            </a:r>
            <a:r>
              <a:rPr lang="en-US" altLang="ko-KR"/>
              <a:t>(21.2%) </a:t>
            </a:r>
            <a:r>
              <a:rPr lang="ko-KR" altLang="en-US"/>
              <a:t>의</a:t>
            </a:r>
            <a:r>
              <a:rPr lang="en-US" altLang="ko-KR"/>
              <a:t> </a:t>
            </a:r>
            <a:r>
              <a:rPr lang="ko-KR" altLang="en-US"/>
              <a:t>순으로 나타남</a:t>
            </a:r>
          </a:p>
        </p:txBody>
      </p:sp>
      <p:sp>
        <p:nvSpPr>
          <p:cNvPr id="14496" name="Text Box 4"/>
          <p:cNvSpPr txBox="1">
            <a:spLocks noChangeArrowheads="1"/>
          </p:cNvSpPr>
          <p:nvPr/>
        </p:nvSpPr>
        <p:spPr bwMode="auto">
          <a:xfrm>
            <a:off x="7035800" y="346075"/>
            <a:ext cx="2870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이용 시설만족도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0C9BE4D-0FE9-433E-974D-3542B2EBEFA6}" type="slidenum">
              <a:rPr lang="ko-KR" altLang="en-US" smtClean="0"/>
              <a:pPr/>
              <a:t>18</a:t>
            </a:fld>
            <a:endParaRPr lang="en-US" altLang="ko-KR" smtClean="0"/>
          </a:p>
        </p:txBody>
      </p:sp>
      <p:sp>
        <p:nvSpPr>
          <p:cNvPr id="15365" name="Rectangle 3"/>
          <p:cNvSpPr>
            <a:spLocks noChangeArrowheads="1"/>
          </p:cNvSpPr>
          <p:nvPr/>
        </p:nvSpPr>
        <p:spPr bwMode="auto">
          <a:xfrm>
            <a:off x="4116388" y="22748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7" name="Object 371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776413" y="21701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525463" y="790575"/>
            <a:ext cx="384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/>
              <a:t>3.</a:t>
            </a:r>
            <a:r>
              <a:rPr lang="ko-KR" altLang="en-US" sz="1400" b="1"/>
              <a:t>  경기력에  대한 중요도</a:t>
            </a:r>
            <a:endParaRPr lang="ko-KR" altLang="en-US" sz="1400"/>
          </a:p>
        </p:txBody>
      </p:sp>
      <p:sp>
        <p:nvSpPr>
          <p:cNvPr id="15367" name="Text Box 12"/>
          <p:cNvSpPr txBox="1">
            <a:spLocks noChangeArrowheads="1"/>
          </p:cNvSpPr>
          <p:nvPr/>
        </p:nvSpPr>
        <p:spPr bwMode="auto">
          <a:xfrm>
            <a:off x="619125" y="1104900"/>
            <a:ext cx="3989388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ko-KR" sz="1200" b="1"/>
              <a:t> </a:t>
            </a:r>
            <a:r>
              <a:rPr lang="ko-KR" altLang="en-US" sz="1200" b="1"/>
              <a:t>홈팀선수의 경기력 및 외국인 선수의 경기력 중요도</a:t>
            </a:r>
          </a:p>
        </p:txBody>
      </p:sp>
      <p:sp>
        <p:nvSpPr>
          <p:cNvPr id="15368" name="Text Box 13"/>
          <p:cNvSpPr txBox="1">
            <a:spLocks noChangeArrowheads="1"/>
          </p:cNvSpPr>
          <p:nvPr/>
        </p:nvSpPr>
        <p:spPr bwMode="auto">
          <a:xfrm>
            <a:off x="792163" y="1431925"/>
            <a:ext cx="8659812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홈팀 선수의 </a:t>
            </a:r>
            <a:r>
              <a:rPr lang="ko-KR" altLang="en-US" dirty="0" err="1"/>
              <a:t>경기력</a:t>
            </a:r>
            <a:r>
              <a:rPr lang="ko-KR" altLang="en-US" dirty="0"/>
              <a:t> 중요도는 </a:t>
            </a:r>
            <a:r>
              <a:rPr lang="ko-KR" altLang="en-US" dirty="0" err="1"/>
              <a:t>매우그렇다</a:t>
            </a:r>
            <a:r>
              <a:rPr lang="en-US" altLang="ko-KR" dirty="0"/>
              <a:t>(45.4%), </a:t>
            </a:r>
            <a:r>
              <a:rPr lang="ko-KR" altLang="en-US" dirty="0"/>
              <a:t>그렇다</a:t>
            </a:r>
            <a:r>
              <a:rPr lang="en-US" altLang="ko-KR" dirty="0"/>
              <a:t>(43.3%), </a:t>
            </a:r>
            <a:r>
              <a:rPr lang="ko-KR" altLang="en-US" dirty="0"/>
              <a:t>보통</a:t>
            </a:r>
            <a:r>
              <a:rPr lang="en-US" altLang="ko-KR" dirty="0"/>
              <a:t>(9.3%)</a:t>
            </a:r>
            <a:r>
              <a:rPr lang="ko-KR" altLang="en-US" dirty="0"/>
              <a:t>의 순으로 </a:t>
            </a:r>
            <a:r>
              <a:rPr lang="ko-KR" altLang="en-US" dirty="0" smtClean="0"/>
              <a:t>나타남</a:t>
            </a:r>
            <a:endParaRPr lang="ko-KR" altLang="en-US" dirty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외국인 선수의 </a:t>
            </a:r>
            <a:r>
              <a:rPr lang="ko-KR" altLang="en-US" dirty="0" err="1"/>
              <a:t>경기력</a:t>
            </a:r>
            <a:r>
              <a:rPr lang="ko-KR" altLang="en-US" dirty="0"/>
              <a:t> 중요도는 그렇다</a:t>
            </a:r>
            <a:r>
              <a:rPr lang="en-US" altLang="ko-KR" dirty="0"/>
              <a:t>(48.3%), </a:t>
            </a:r>
            <a:r>
              <a:rPr lang="ko-KR" altLang="en-US" dirty="0"/>
              <a:t>보통이다</a:t>
            </a:r>
            <a:r>
              <a:rPr lang="en-US" altLang="ko-KR" dirty="0"/>
              <a:t>(27.2%), </a:t>
            </a:r>
            <a:r>
              <a:rPr lang="ko-KR" altLang="en-US" dirty="0"/>
              <a:t>매우 그렇다</a:t>
            </a:r>
            <a:r>
              <a:rPr lang="en-US" altLang="ko-KR" dirty="0"/>
              <a:t>(17.9%)</a:t>
            </a:r>
            <a:r>
              <a:rPr lang="ko-KR" altLang="en-US" dirty="0"/>
              <a:t>의 순으로 나타남</a:t>
            </a:r>
          </a:p>
        </p:txBody>
      </p:sp>
      <p:sp>
        <p:nvSpPr>
          <p:cNvPr id="15369" name="Line 14"/>
          <p:cNvSpPr>
            <a:spLocks noChangeShapeType="1"/>
          </p:cNvSpPr>
          <p:nvPr/>
        </p:nvSpPr>
        <p:spPr bwMode="auto">
          <a:xfrm>
            <a:off x="5707063" y="20002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3887" name="AutoShape 15"/>
          <p:cNvSpPr>
            <a:spLocks noChangeArrowheads="1"/>
          </p:cNvSpPr>
          <p:nvPr/>
        </p:nvSpPr>
        <p:spPr bwMode="auto">
          <a:xfrm>
            <a:off x="1930400" y="1911350"/>
            <a:ext cx="2676525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홈팀선수 </a:t>
            </a:r>
            <a:r>
              <a:rPr lang="ko-KR" altLang="en-US" sz="1200" b="1" dirty="0" err="1">
                <a:solidFill>
                  <a:schemeClr val="bg1"/>
                </a:solidFill>
                <a:cs typeface="한컴돋움" pitchFamily="18" charset="2"/>
              </a:rPr>
              <a:t>경기력</a:t>
            </a:r>
            <a:endParaRPr lang="ko-KR" altLang="en-US" sz="1200" b="1" dirty="0">
              <a:solidFill>
                <a:schemeClr val="bg1"/>
              </a:solidFill>
              <a:cs typeface="한컴돋움" pitchFamily="18" charset="2"/>
            </a:endParaRPr>
          </a:p>
        </p:txBody>
      </p:sp>
      <p:sp>
        <p:nvSpPr>
          <p:cNvPr id="463888" name="AutoShape 16"/>
          <p:cNvSpPr>
            <a:spLocks noChangeArrowheads="1"/>
          </p:cNvSpPr>
          <p:nvPr/>
        </p:nvSpPr>
        <p:spPr bwMode="auto">
          <a:xfrm>
            <a:off x="5913438" y="19113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외국인 선수의 </a:t>
            </a:r>
            <a:r>
              <a:rPr lang="ko-KR" altLang="en-US" sz="1200" b="1" dirty="0" err="1">
                <a:solidFill>
                  <a:schemeClr val="bg1"/>
                </a:solidFill>
                <a:cs typeface="한컴돋움" pitchFamily="18" charset="2"/>
              </a:rPr>
              <a:t>경기력</a:t>
            </a:r>
            <a:endParaRPr lang="ko-KR" altLang="en-US" sz="1200" b="1" dirty="0">
              <a:solidFill>
                <a:schemeClr val="bg1"/>
              </a:solidFill>
              <a:cs typeface="한컴돋움" pitchFamily="18" charset="2"/>
            </a:endParaRPr>
          </a:p>
        </p:txBody>
      </p:sp>
      <p:graphicFrame>
        <p:nvGraphicFramePr>
          <p:cNvPr id="464239" name="Group 367"/>
          <p:cNvGraphicFramePr>
            <a:graphicFrameLocks noGrp="1"/>
          </p:cNvGraphicFramePr>
          <p:nvPr/>
        </p:nvGraphicFramePr>
        <p:xfrm>
          <a:off x="436563" y="4213225"/>
          <a:ext cx="8948734" cy="2436504"/>
        </p:xfrm>
        <a:graphic>
          <a:graphicData uri="http://schemas.openxmlformats.org/drawingml/2006/table">
            <a:tbl>
              <a:tblPr/>
              <a:tblGrid>
                <a:gridCol w="274635"/>
                <a:gridCol w="563175"/>
                <a:gridCol w="746744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홈팀선수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경기력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외국인선수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경기력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45.4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508" name="Text Box 225"/>
          <p:cNvSpPr txBox="1">
            <a:spLocks noChangeArrowheads="1"/>
          </p:cNvSpPr>
          <p:nvPr/>
        </p:nvSpPr>
        <p:spPr bwMode="auto">
          <a:xfrm>
            <a:off x="2193925" y="37179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5509" name="Text Box 226"/>
          <p:cNvSpPr txBox="1">
            <a:spLocks noChangeArrowheads="1"/>
          </p:cNvSpPr>
          <p:nvPr/>
        </p:nvSpPr>
        <p:spPr bwMode="auto">
          <a:xfrm>
            <a:off x="4673600" y="20113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5510" name="Text Box 227"/>
          <p:cNvSpPr txBox="1">
            <a:spLocks noChangeArrowheads="1"/>
          </p:cNvSpPr>
          <p:nvPr/>
        </p:nvSpPr>
        <p:spPr bwMode="auto">
          <a:xfrm>
            <a:off x="8434388" y="19986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5511" name="Text Box 228"/>
          <p:cNvSpPr txBox="1">
            <a:spLocks noChangeArrowheads="1"/>
          </p:cNvSpPr>
          <p:nvPr/>
        </p:nvSpPr>
        <p:spPr bwMode="auto">
          <a:xfrm>
            <a:off x="2776538" y="37401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5512" name="Text Box 229"/>
          <p:cNvSpPr txBox="1">
            <a:spLocks noChangeArrowheads="1"/>
          </p:cNvSpPr>
          <p:nvPr/>
        </p:nvSpPr>
        <p:spPr bwMode="auto">
          <a:xfrm>
            <a:off x="3430588" y="37401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5513" name="Text Box 230"/>
          <p:cNvSpPr txBox="1">
            <a:spLocks noChangeArrowheads="1"/>
          </p:cNvSpPr>
          <p:nvPr/>
        </p:nvSpPr>
        <p:spPr bwMode="auto">
          <a:xfrm>
            <a:off x="4062413" y="37147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5514" name="Text Box 231"/>
          <p:cNvSpPr txBox="1">
            <a:spLocks noChangeArrowheads="1"/>
          </p:cNvSpPr>
          <p:nvPr/>
        </p:nvSpPr>
        <p:spPr bwMode="auto">
          <a:xfrm>
            <a:off x="4743450" y="37084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5515" name="Rectangle 3"/>
          <p:cNvSpPr>
            <a:spLocks noChangeArrowheads="1"/>
          </p:cNvSpPr>
          <p:nvPr/>
        </p:nvSpPr>
        <p:spPr bwMode="auto">
          <a:xfrm>
            <a:off x="7621588" y="22875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5942013" y="2195513"/>
          <a:ext cx="3524250" cy="1685925"/>
        </p:xfrm>
        <a:graphic>
          <a:graphicData uri="http://schemas.openxmlformats.org/presentationml/2006/ole">
            <p:oleObj spid="_x0000_s15363" name="차트" r:id="rId4" imgW="3524301" imgH="1847883" progId="MSGraph.Chart.8">
              <p:embed followColorScheme="full"/>
            </p:oleObj>
          </a:graphicData>
        </a:graphic>
      </p:graphicFrame>
      <p:sp>
        <p:nvSpPr>
          <p:cNvPr id="15516" name="Text Box 225"/>
          <p:cNvSpPr txBox="1">
            <a:spLocks noChangeArrowheads="1"/>
          </p:cNvSpPr>
          <p:nvPr/>
        </p:nvSpPr>
        <p:spPr bwMode="auto">
          <a:xfrm>
            <a:off x="6346825" y="37306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5517" name="Text Box 228"/>
          <p:cNvSpPr txBox="1">
            <a:spLocks noChangeArrowheads="1"/>
          </p:cNvSpPr>
          <p:nvPr/>
        </p:nvSpPr>
        <p:spPr bwMode="auto">
          <a:xfrm>
            <a:off x="6929438" y="37528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5518" name="Text Box 229"/>
          <p:cNvSpPr txBox="1">
            <a:spLocks noChangeArrowheads="1"/>
          </p:cNvSpPr>
          <p:nvPr/>
        </p:nvSpPr>
        <p:spPr bwMode="auto">
          <a:xfrm>
            <a:off x="7583488" y="37528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5519" name="Text Box 230"/>
          <p:cNvSpPr txBox="1">
            <a:spLocks noChangeArrowheads="1"/>
          </p:cNvSpPr>
          <p:nvPr/>
        </p:nvSpPr>
        <p:spPr bwMode="auto">
          <a:xfrm>
            <a:off x="8177213" y="37274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5520" name="Text Box 231"/>
          <p:cNvSpPr txBox="1">
            <a:spLocks noChangeArrowheads="1"/>
          </p:cNvSpPr>
          <p:nvPr/>
        </p:nvSpPr>
        <p:spPr bwMode="auto">
          <a:xfrm>
            <a:off x="8858250" y="37211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5521" name="Text Box 4"/>
          <p:cNvSpPr txBox="1">
            <a:spLocks noChangeArrowheads="1"/>
          </p:cNvSpPr>
          <p:nvPr/>
        </p:nvSpPr>
        <p:spPr bwMode="auto">
          <a:xfrm>
            <a:off x="7277100" y="346075"/>
            <a:ext cx="260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경기력에 대한 중요도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EF5E277-3974-4712-9258-902184E1E3A4}" type="slidenum">
              <a:rPr lang="ko-KR" altLang="en-US" smtClean="0"/>
              <a:pPr/>
              <a:t>19</a:t>
            </a:fld>
            <a:endParaRPr lang="en-US" altLang="ko-KR" smtClean="0"/>
          </a:p>
        </p:txBody>
      </p:sp>
      <p:sp>
        <p:nvSpPr>
          <p:cNvPr id="16389" name="Rectangle 3"/>
          <p:cNvSpPr>
            <a:spLocks noChangeArrowheads="1"/>
          </p:cNvSpPr>
          <p:nvPr/>
        </p:nvSpPr>
        <p:spPr bwMode="auto">
          <a:xfrm>
            <a:off x="4129088" y="22748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6" name="Object 371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789113" y="21828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390" name="Text Box 12"/>
          <p:cNvSpPr txBox="1">
            <a:spLocks noChangeArrowheads="1"/>
          </p:cNvSpPr>
          <p:nvPr/>
        </p:nvSpPr>
        <p:spPr bwMode="auto">
          <a:xfrm>
            <a:off x="619125" y="952500"/>
            <a:ext cx="3989388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ko-KR" sz="1200" b="1"/>
              <a:t> </a:t>
            </a:r>
            <a:r>
              <a:rPr lang="ko-KR" altLang="en-US" sz="1200" b="1"/>
              <a:t>홈팀성적 및 상대팀 성적의 중요도</a:t>
            </a:r>
          </a:p>
        </p:txBody>
      </p:sp>
      <p:sp>
        <p:nvSpPr>
          <p:cNvPr id="16391" name="Text Box 13"/>
          <p:cNvSpPr txBox="1">
            <a:spLocks noChangeArrowheads="1"/>
          </p:cNvSpPr>
          <p:nvPr/>
        </p:nvSpPr>
        <p:spPr bwMode="auto">
          <a:xfrm>
            <a:off x="792163" y="1279525"/>
            <a:ext cx="8659812" cy="541338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홈팀 성적의 중요도는 </a:t>
            </a:r>
            <a:r>
              <a:rPr lang="ko-KR" altLang="en-US" dirty="0" err="1"/>
              <a:t>매우그렇다</a:t>
            </a:r>
            <a:r>
              <a:rPr lang="en-US" altLang="ko-KR" dirty="0"/>
              <a:t>(42.4%), </a:t>
            </a:r>
            <a:r>
              <a:rPr lang="ko-KR" altLang="en-US" dirty="0"/>
              <a:t>그렇다</a:t>
            </a:r>
            <a:r>
              <a:rPr lang="en-US" altLang="ko-KR" dirty="0"/>
              <a:t>(38.4%), </a:t>
            </a:r>
            <a:r>
              <a:rPr lang="ko-KR" altLang="en-US" dirty="0"/>
              <a:t>보통</a:t>
            </a:r>
            <a:r>
              <a:rPr lang="en-US" altLang="ko-KR" dirty="0"/>
              <a:t>(15.6%)</a:t>
            </a:r>
            <a:r>
              <a:rPr lang="ko-KR" altLang="en-US" dirty="0"/>
              <a:t>의 순으로 </a:t>
            </a:r>
            <a:r>
              <a:rPr lang="ko-KR" altLang="en-US" dirty="0" smtClean="0"/>
              <a:t>나타나 홈팀 성적이 좋으면 관람객 증가됨   </a:t>
            </a:r>
            <a:endParaRPr lang="ko-KR" altLang="en-US" dirty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 err="1"/>
              <a:t>상태팀</a:t>
            </a:r>
            <a:r>
              <a:rPr lang="ko-KR" altLang="en-US" dirty="0"/>
              <a:t> 성적의 중요도는 보통이다</a:t>
            </a:r>
            <a:r>
              <a:rPr lang="en-US" altLang="ko-KR" dirty="0"/>
              <a:t>(40.7%), </a:t>
            </a:r>
            <a:r>
              <a:rPr lang="ko-KR" altLang="en-US" dirty="0"/>
              <a:t>그렇다</a:t>
            </a:r>
            <a:r>
              <a:rPr lang="en-US" altLang="ko-KR" dirty="0"/>
              <a:t>(25.2%), </a:t>
            </a:r>
            <a:r>
              <a:rPr lang="ko-KR" altLang="en-US" dirty="0"/>
              <a:t>그렇지 않다</a:t>
            </a:r>
            <a:r>
              <a:rPr lang="en-US" altLang="ko-KR" dirty="0"/>
              <a:t>(15.9%), </a:t>
            </a:r>
            <a:r>
              <a:rPr lang="ko-KR" altLang="en-US" dirty="0" err="1"/>
              <a:t>전혀그렇지</a:t>
            </a:r>
            <a:r>
              <a:rPr lang="ko-KR" altLang="en-US" dirty="0"/>
              <a:t> 않다</a:t>
            </a:r>
            <a:r>
              <a:rPr lang="en-US" altLang="ko-KR" dirty="0"/>
              <a:t>(9.6%), </a:t>
            </a:r>
            <a:r>
              <a:rPr lang="ko-KR" altLang="en-US" dirty="0"/>
              <a:t>매우 그렇다</a:t>
            </a:r>
            <a:r>
              <a:rPr lang="en-US" altLang="ko-KR" dirty="0"/>
              <a:t>(8.6%)</a:t>
            </a:r>
            <a:r>
              <a:rPr lang="ko-KR" altLang="en-US" dirty="0"/>
              <a:t>의 순으로 나타나 상대팀 성적은 경기관람에 있어 크게 중요하지 않은 것으로 나타남</a:t>
            </a:r>
          </a:p>
        </p:txBody>
      </p:sp>
      <p:sp>
        <p:nvSpPr>
          <p:cNvPr id="16392" name="Line 14"/>
          <p:cNvSpPr>
            <a:spLocks noChangeShapeType="1"/>
          </p:cNvSpPr>
          <p:nvPr/>
        </p:nvSpPr>
        <p:spPr bwMode="auto">
          <a:xfrm>
            <a:off x="5681663" y="20002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3887" name="AutoShape 15"/>
          <p:cNvSpPr>
            <a:spLocks noChangeArrowheads="1"/>
          </p:cNvSpPr>
          <p:nvPr/>
        </p:nvSpPr>
        <p:spPr bwMode="auto">
          <a:xfrm>
            <a:off x="1943100" y="1911350"/>
            <a:ext cx="2676525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홈팀성적 중요도</a:t>
            </a:r>
          </a:p>
        </p:txBody>
      </p:sp>
      <p:sp>
        <p:nvSpPr>
          <p:cNvPr id="463888" name="AutoShape 16"/>
          <p:cNvSpPr>
            <a:spLocks noChangeArrowheads="1"/>
          </p:cNvSpPr>
          <p:nvPr/>
        </p:nvSpPr>
        <p:spPr bwMode="auto">
          <a:xfrm>
            <a:off x="5913438" y="19113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err="1">
                <a:solidFill>
                  <a:schemeClr val="bg1"/>
                </a:solidFill>
                <a:cs typeface="한컴돋움" pitchFamily="18" charset="2"/>
              </a:rPr>
              <a:t>상대텀</a:t>
            </a: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 성적 중요도</a:t>
            </a:r>
          </a:p>
        </p:txBody>
      </p:sp>
      <p:graphicFrame>
        <p:nvGraphicFramePr>
          <p:cNvPr id="464239" name="Group 367"/>
          <p:cNvGraphicFramePr>
            <a:graphicFrameLocks noGrp="1"/>
          </p:cNvGraphicFramePr>
          <p:nvPr/>
        </p:nvGraphicFramePr>
        <p:xfrm>
          <a:off x="436563" y="4251325"/>
          <a:ext cx="8948734" cy="2436504"/>
        </p:xfrm>
        <a:graphic>
          <a:graphicData uri="http://schemas.openxmlformats.org/drawingml/2006/table">
            <a:tbl>
              <a:tblPr/>
              <a:tblGrid>
                <a:gridCol w="249235"/>
                <a:gridCol w="588575"/>
                <a:gridCol w="746744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홈팀성적의 중요도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상대팀 성적 중요도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57.1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36.8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36.5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531" name="Text Box 225"/>
          <p:cNvSpPr txBox="1">
            <a:spLocks noChangeArrowheads="1"/>
          </p:cNvSpPr>
          <p:nvPr/>
        </p:nvSpPr>
        <p:spPr bwMode="auto">
          <a:xfrm>
            <a:off x="2181225" y="37179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6532" name="Text Box 226"/>
          <p:cNvSpPr txBox="1">
            <a:spLocks noChangeArrowheads="1"/>
          </p:cNvSpPr>
          <p:nvPr/>
        </p:nvSpPr>
        <p:spPr bwMode="auto">
          <a:xfrm>
            <a:off x="4686300" y="20113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6533" name="Text Box 227"/>
          <p:cNvSpPr txBox="1">
            <a:spLocks noChangeArrowheads="1"/>
          </p:cNvSpPr>
          <p:nvPr/>
        </p:nvSpPr>
        <p:spPr bwMode="auto">
          <a:xfrm>
            <a:off x="8434388" y="19986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6534" name="Text Box 228"/>
          <p:cNvSpPr txBox="1">
            <a:spLocks noChangeArrowheads="1"/>
          </p:cNvSpPr>
          <p:nvPr/>
        </p:nvSpPr>
        <p:spPr bwMode="auto">
          <a:xfrm>
            <a:off x="2763838" y="37401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6535" name="Text Box 229"/>
          <p:cNvSpPr txBox="1">
            <a:spLocks noChangeArrowheads="1"/>
          </p:cNvSpPr>
          <p:nvPr/>
        </p:nvSpPr>
        <p:spPr bwMode="auto">
          <a:xfrm>
            <a:off x="3417888" y="37401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6536" name="Text Box 230"/>
          <p:cNvSpPr txBox="1">
            <a:spLocks noChangeArrowheads="1"/>
          </p:cNvSpPr>
          <p:nvPr/>
        </p:nvSpPr>
        <p:spPr bwMode="auto">
          <a:xfrm>
            <a:off x="4075113" y="37147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6537" name="Text Box 231"/>
          <p:cNvSpPr txBox="1">
            <a:spLocks noChangeArrowheads="1"/>
          </p:cNvSpPr>
          <p:nvPr/>
        </p:nvSpPr>
        <p:spPr bwMode="auto">
          <a:xfrm>
            <a:off x="4756150" y="37084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6538" name="Rectangle 3"/>
          <p:cNvSpPr>
            <a:spLocks noChangeArrowheads="1"/>
          </p:cNvSpPr>
          <p:nvPr/>
        </p:nvSpPr>
        <p:spPr bwMode="auto">
          <a:xfrm>
            <a:off x="7621588" y="22875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5942013" y="2195513"/>
          <a:ext cx="3524250" cy="1685925"/>
        </p:xfrm>
        <a:graphic>
          <a:graphicData uri="http://schemas.openxmlformats.org/presentationml/2006/ole">
            <p:oleObj spid="_x0000_s16387" name="차트" r:id="rId4" imgW="3524301" imgH="1847883" progId="MSGraph.Chart.8">
              <p:embed followColorScheme="full"/>
            </p:oleObj>
          </a:graphicData>
        </a:graphic>
      </p:graphicFrame>
      <p:sp>
        <p:nvSpPr>
          <p:cNvPr id="16539" name="Text Box 225"/>
          <p:cNvSpPr txBox="1">
            <a:spLocks noChangeArrowheads="1"/>
          </p:cNvSpPr>
          <p:nvPr/>
        </p:nvSpPr>
        <p:spPr bwMode="auto">
          <a:xfrm>
            <a:off x="6346825" y="37306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6540" name="Text Box 228"/>
          <p:cNvSpPr txBox="1">
            <a:spLocks noChangeArrowheads="1"/>
          </p:cNvSpPr>
          <p:nvPr/>
        </p:nvSpPr>
        <p:spPr bwMode="auto">
          <a:xfrm>
            <a:off x="6929438" y="37528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6541" name="Text Box 229"/>
          <p:cNvSpPr txBox="1">
            <a:spLocks noChangeArrowheads="1"/>
          </p:cNvSpPr>
          <p:nvPr/>
        </p:nvSpPr>
        <p:spPr bwMode="auto">
          <a:xfrm>
            <a:off x="7583488" y="37528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6542" name="Text Box 230"/>
          <p:cNvSpPr txBox="1">
            <a:spLocks noChangeArrowheads="1"/>
          </p:cNvSpPr>
          <p:nvPr/>
        </p:nvSpPr>
        <p:spPr bwMode="auto">
          <a:xfrm>
            <a:off x="8177213" y="37274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6543" name="Text Box 231"/>
          <p:cNvSpPr txBox="1">
            <a:spLocks noChangeArrowheads="1"/>
          </p:cNvSpPr>
          <p:nvPr/>
        </p:nvSpPr>
        <p:spPr bwMode="auto">
          <a:xfrm>
            <a:off x="8858250" y="37211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6544" name="Text Box 4"/>
          <p:cNvSpPr txBox="1">
            <a:spLocks noChangeArrowheads="1"/>
          </p:cNvSpPr>
          <p:nvPr/>
        </p:nvSpPr>
        <p:spPr bwMode="auto">
          <a:xfrm>
            <a:off x="7277100" y="346075"/>
            <a:ext cx="260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경기력에 대한 중요도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DFE1849-731B-4587-9257-E0A1D3A321D0}" type="slidenum">
              <a:rPr lang="ko-KR" altLang="en-US" smtClean="0"/>
              <a:pPr/>
              <a:t>2</a:t>
            </a:fld>
            <a:endParaRPr lang="en-US" altLang="ko-KR" smtClean="0"/>
          </a:p>
        </p:txBody>
      </p:sp>
      <p:sp>
        <p:nvSpPr>
          <p:cNvPr id="31750" name="AutoShape 23"/>
          <p:cNvSpPr>
            <a:spLocks noChangeArrowheads="1"/>
          </p:cNvSpPr>
          <p:nvPr/>
        </p:nvSpPr>
        <p:spPr bwMode="auto">
          <a:xfrm>
            <a:off x="247650" y="1054100"/>
            <a:ext cx="9410700" cy="425450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C0C0C0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489502" name="Rectangle 30"/>
          <p:cNvSpPr>
            <a:spLocks noChangeArrowheads="1"/>
          </p:cNvSpPr>
          <p:nvPr/>
        </p:nvSpPr>
        <p:spPr bwMode="auto">
          <a:xfrm>
            <a:off x="9458325" y="6430963"/>
            <a:ext cx="319088" cy="39846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ko-KR" altLang="en-US"/>
          </a:p>
        </p:txBody>
      </p:sp>
      <p:pic>
        <p:nvPicPr>
          <p:cNvPr id="31752" name="그림 5" descr="경기장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449888"/>
            <a:ext cx="9906000" cy="14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577850" y="1181100"/>
            <a:ext cx="87503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2800" dirty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>
                <a:solidFill>
                  <a:srgbClr val="9696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HY헤드라인M" pitchFamily="18" charset="-127"/>
              </a:rPr>
              <a:t>– </a:t>
            </a:r>
            <a:r>
              <a:rPr lang="ko-KR" altLang="en-US" sz="2000" dirty="0">
                <a:solidFill>
                  <a:srgbClr val="9696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경기도수원월드컵경기장 </a:t>
            </a:r>
            <a:r>
              <a:rPr lang="en-US" altLang="ko-KR" sz="2000" dirty="0">
                <a:solidFill>
                  <a:srgbClr val="96969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/>
                <a:ea typeface="HY헤드라인M" pitchFamily="18" charset="-127"/>
              </a:rPr>
              <a:t>–</a:t>
            </a:r>
            <a:endParaRPr lang="en-US" altLang="ko-KR" sz="2000" dirty="0">
              <a:solidFill>
                <a:srgbClr val="96969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>
              <a:buFontTx/>
              <a:buChar char="-"/>
              <a:defRPr/>
            </a:pPr>
            <a:endParaRPr lang="en-US" altLang="ko-KR" sz="1200" dirty="0">
              <a:solidFill>
                <a:srgbClr val="96969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pPr>
              <a:defRPr/>
            </a:pP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’08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년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경기장 고객 만족도 설문조사 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결과</a:t>
            </a:r>
            <a:endParaRPr lang="en-US" altLang="ko-KR" sz="32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  <a:p>
            <a:pPr>
              <a:defRPr/>
            </a:pP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상반기</a:t>
            </a:r>
            <a:r>
              <a:rPr lang="en-US" altLang="ko-KR" sz="32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울릉도B" pitchFamily="18" charset="-127"/>
                <a:ea typeface="HY울릉도B" pitchFamily="18" charset="-127"/>
              </a:rPr>
              <a:t>)</a:t>
            </a:r>
            <a:endParaRPr lang="en-US" altLang="ko-KR" sz="3200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7" name="Text Box 103"/>
          <p:cNvSpPr txBox="1">
            <a:spLocks noChangeArrowheads="1"/>
          </p:cNvSpPr>
          <p:nvPr/>
        </p:nvSpPr>
        <p:spPr bwMode="auto">
          <a:xfrm>
            <a:off x="2692400" y="3492500"/>
            <a:ext cx="5245100" cy="1107996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square">
            <a:spAutoFit/>
          </a:bodyPr>
          <a:lstStyle/>
          <a:p>
            <a:pPr algn="l"/>
            <a:r>
              <a:rPr lang="ko-KR" altLang="en-US" sz="1300" dirty="0"/>
              <a:t>○ 대   상 </a:t>
            </a:r>
            <a:r>
              <a:rPr lang="en-US" altLang="ko-KR" sz="1300" dirty="0"/>
              <a:t>: </a:t>
            </a:r>
            <a:r>
              <a:rPr lang="ko-KR" altLang="en-US" sz="1300" dirty="0" smtClean="0"/>
              <a:t>축구 </a:t>
            </a:r>
            <a:r>
              <a:rPr lang="ko-KR" altLang="en-US" sz="1300" dirty="0"/>
              <a:t>경기 관람객</a:t>
            </a:r>
          </a:p>
          <a:p>
            <a:pPr algn="l"/>
            <a:r>
              <a:rPr lang="ko-KR" altLang="en-US" sz="1300" dirty="0"/>
              <a:t>○ </a:t>
            </a:r>
            <a:r>
              <a:rPr lang="ko-KR" altLang="en-US" sz="1300" dirty="0" err="1"/>
              <a:t>표본수</a:t>
            </a:r>
            <a:r>
              <a:rPr lang="ko-KR" altLang="en-US" sz="1300" dirty="0"/>
              <a:t> </a:t>
            </a:r>
            <a:r>
              <a:rPr lang="en-US" altLang="ko-KR" sz="1300" dirty="0"/>
              <a:t>: </a:t>
            </a:r>
            <a:r>
              <a:rPr lang="en-US" altLang="ko-KR" sz="1300" dirty="0" smtClean="0"/>
              <a:t>302</a:t>
            </a:r>
            <a:r>
              <a:rPr lang="ko-KR" altLang="en-US" sz="1300" dirty="0" smtClean="0"/>
              <a:t>명</a:t>
            </a:r>
            <a:endParaRPr lang="ko-KR" altLang="en-US" sz="1300" dirty="0"/>
          </a:p>
          <a:p>
            <a:pPr algn="l"/>
            <a:r>
              <a:rPr lang="ko-KR" altLang="en-US" sz="1300" dirty="0"/>
              <a:t>○ 일   시 </a:t>
            </a:r>
            <a:r>
              <a:rPr lang="en-US" altLang="ko-KR" sz="1300" dirty="0"/>
              <a:t>: </a:t>
            </a:r>
            <a:r>
              <a:rPr lang="en-US" altLang="ko-KR" sz="1300" dirty="0" smtClean="0"/>
              <a:t>200</a:t>
            </a:r>
            <a:r>
              <a:rPr lang="en-US" altLang="ko-KR" sz="1400" dirty="0" smtClean="0"/>
              <a:t>8</a:t>
            </a:r>
            <a:r>
              <a:rPr lang="en-US" altLang="ko-KR" sz="1400" dirty="0" smtClean="0"/>
              <a:t>. 5. 24(</a:t>
            </a:r>
            <a:r>
              <a:rPr lang="ko-KR" altLang="en-US" sz="1400" dirty="0" smtClean="0"/>
              <a:t>토</a:t>
            </a:r>
            <a:r>
              <a:rPr lang="en-US" altLang="ko-KR" sz="1400" dirty="0" smtClean="0"/>
              <a:t>) 15:00 ~ 23:00 (</a:t>
            </a:r>
            <a:r>
              <a:rPr lang="ko-KR" altLang="en-US" sz="1400" dirty="0" smtClean="0"/>
              <a:t>수원 </a:t>
            </a:r>
            <a:r>
              <a:rPr lang="en-US" altLang="ko-KR" sz="1400" dirty="0" err="1" smtClean="0"/>
              <a:t>vs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포항</a:t>
            </a:r>
            <a:r>
              <a:rPr lang="en-US" altLang="ko-KR" sz="1400" dirty="0" smtClean="0"/>
              <a:t>)</a:t>
            </a:r>
            <a:endParaRPr lang="ko-KR" altLang="en-US" sz="1400" dirty="0" smtClean="0"/>
          </a:p>
          <a:p>
            <a:pPr algn="l"/>
            <a:r>
              <a:rPr lang="ko-KR" altLang="en-US" sz="1300" dirty="0" smtClean="0"/>
              <a:t>○ </a:t>
            </a:r>
            <a:r>
              <a:rPr lang="ko-KR" altLang="en-US" sz="1300" dirty="0"/>
              <a:t>장   소 </a:t>
            </a:r>
            <a:r>
              <a:rPr lang="en-US" altLang="ko-KR" sz="1300" dirty="0"/>
              <a:t>: </a:t>
            </a:r>
            <a:r>
              <a:rPr lang="ko-KR" altLang="en-US" sz="1300" dirty="0"/>
              <a:t>경기장 </a:t>
            </a:r>
            <a:r>
              <a:rPr lang="en-US" altLang="ko-KR" sz="1300" dirty="0"/>
              <a:t>W</a:t>
            </a:r>
            <a:r>
              <a:rPr lang="ko-KR" altLang="en-US" sz="1300" dirty="0"/>
              <a:t>석</a:t>
            </a:r>
            <a:r>
              <a:rPr lang="en-US" altLang="ko-KR" sz="1300" dirty="0"/>
              <a:t>, E</a:t>
            </a:r>
            <a:r>
              <a:rPr lang="ko-KR" altLang="en-US" sz="1300" dirty="0"/>
              <a:t>석</a:t>
            </a:r>
            <a:r>
              <a:rPr lang="en-US" altLang="ko-KR" sz="1300" dirty="0"/>
              <a:t>, N</a:t>
            </a:r>
            <a:r>
              <a:rPr lang="ko-KR" altLang="en-US" sz="1300" dirty="0"/>
              <a:t>석 </a:t>
            </a:r>
            <a:r>
              <a:rPr lang="ko-KR" altLang="en-US" sz="1300" dirty="0" err="1"/>
              <a:t>게이트</a:t>
            </a:r>
            <a:r>
              <a:rPr lang="ko-KR" altLang="en-US" sz="1300" dirty="0"/>
              <a:t> 입구</a:t>
            </a:r>
          </a:p>
          <a:p>
            <a:pPr algn="l"/>
            <a:r>
              <a:rPr lang="ko-KR" altLang="en-US" sz="1300" dirty="0"/>
              <a:t>○ 현장 설문 조사</a:t>
            </a:r>
            <a:endParaRPr lang="ko-KR" altLang="en-US" sz="1300" b="1" dirty="0"/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2557463" y="3165475"/>
            <a:ext cx="384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1400" b="1" dirty="0"/>
              <a:t>■  조사개요</a:t>
            </a:r>
            <a:endParaRPr lang="ko-KR" altLang="en-US" sz="1400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2557463" y="4751388"/>
            <a:ext cx="45037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1400" b="1" dirty="0"/>
              <a:t>■  경기장 시설 이용 관람객 만족도 </a:t>
            </a:r>
            <a:r>
              <a:rPr lang="en-US" altLang="ko-KR" sz="1400" b="1" dirty="0"/>
              <a:t>: </a:t>
            </a:r>
            <a:r>
              <a:rPr lang="en-US" altLang="ko-KR" sz="1400" b="1" u="sng" dirty="0" smtClean="0"/>
              <a:t>75.5%</a:t>
            </a:r>
            <a:endParaRPr lang="ko-KR" altLang="en-US" sz="1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0139E75-56B8-4BAE-9D07-A4C1983A2A8F}" type="slidenum">
              <a:rPr lang="ko-KR" altLang="en-US" smtClean="0"/>
              <a:pPr/>
              <a:t>20</a:t>
            </a:fld>
            <a:endParaRPr lang="en-US" altLang="ko-KR" smtClean="0"/>
          </a:p>
        </p:txBody>
      </p:sp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3544888" y="22875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6" name="Object 371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827213" y="21828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414" name="Text Box 12"/>
          <p:cNvSpPr txBox="1">
            <a:spLocks noChangeArrowheads="1"/>
          </p:cNvSpPr>
          <p:nvPr/>
        </p:nvSpPr>
        <p:spPr bwMode="auto">
          <a:xfrm>
            <a:off x="619125" y="952500"/>
            <a:ext cx="3989388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ko-KR" sz="1200" b="1"/>
              <a:t> </a:t>
            </a:r>
            <a:r>
              <a:rPr lang="ko-KR" altLang="en-US" sz="1200" b="1"/>
              <a:t>홈팀스탭명성 및 홈팀 스타선수  유무의 중요도</a:t>
            </a:r>
          </a:p>
        </p:txBody>
      </p:sp>
      <p:sp>
        <p:nvSpPr>
          <p:cNvPr id="17415" name="Text Box 13"/>
          <p:cNvSpPr txBox="1">
            <a:spLocks noChangeArrowheads="1"/>
          </p:cNvSpPr>
          <p:nvPr/>
        </p:nvSpPr>
        <p:spPr bwMode="auto">
          <a:xfrm>
            <a:off x="792163" y="1279525"/>
            <a:ext cx="8659812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홈팀 </a:t>
            </a:r>
            <a:r>
              <a:rPr lang="ko-KR" altLang="en-US" dirty="0" err="1"/>
              <a:t>스탭</a:t>
            </a:r>
            <a:r>
              <a:rPr lang="ko-KR" altLang="en-US" dirty="0"/>
              <a:t> 명성의 중요도는 그렇다</a:t>
            </a:r>
            <a:r>
              <a:rPr lang="en-US" altLang="ko-KR" dirty="0"/>
              <a:t>(39.1%), </a:t>
            </a:r>
            <a:r>
              <a:rPr lang="ko-KR" altLang="en-US" dirty="0"/>
              <a:t>보통</a:t>
            </a:r>
            <a:r>
              <a:rPr lang="en-US" altLang="ko-KR" dirty="0"/>
              <a:t>(36.4%), </a:t>
            </a:r>
            <a:r>
              <a:rPr lang="ko-KR" altLang="en-US" dirty="0"/>
              <a:t>그렇지 않다</a:t>
            </a:r>
            <a:r>
              <a:rPr lang="en-US" altLang="ko-KR" dirty="0"/>
              <a:t>(11.9%), </a:t>
            </a:r>
            <a:r>
              <a:rPr lang="ko-KR" altLang="en-US" dirty="0" err="1"/>
              <a:t>매우그렇다</a:t>
            </a:r>
            <a:r>
              <a:rPr lang="en-US" altLang="ko-KR" dirty="0"/>
              <a:t>(10.9%)</a:t>
            </a:r>
            <a:r>
              <a:rPr lang="ko-KR" altLang="en-US" dirty="0"/>
              <a:t>의 순으로 나타남    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홈팀 스타선수 유무의 중요도는 그렇다</a:t>
            </a:r>
            <a:r>
              <a:rPr lang="en-US" altLang="ko-KR" dirty="0"/>
              <a:t>(38.7%), </a:t>
            </a:r>
            <a:r>
              <a:rPr lang="ko-KR" altLang="en-US" dirty="0"/>
              <a:t>보통이다</a:t>
            </a:r>
            <a:r>
              <a:rPr lang="en-US" altLang="ko-KR" dirty="0"/>
              <a:t>(31.5%), </a:t>
            </a:r>
            <a:r>
              <a:rPr lang="ko-KR" altLang="en-US" dirty="0"/>
              <a:t>매우 그렇다</a:t>
            </a:r>
            <a:r>
              <a:rPr lang="en-US" altLang="ko-KR" dirty="0"/>
              <a:t>(16.2%)</a:t>
            </a:r>
            <a:r>
              <a:rPr lang="ko-KR" altLang="en-US" dirty="0"/>
              <a:t>의 순으로 나타남</a:t>
            </a:r>
          </a:p>
        </p:txBody>
      </p:sp>
      <p:sp>
        <p:nvSpPr>
          <p:cNvPr id="17416" name="Line 14"/>
          <p:cNvSpPr>
            <a:spLocks noChangeShapeType="1"/>
          </p:cNvSpPr>
          <p:nvPr/>
        </p:nvSpPr>
        <p:spPr bwMode="auto">
          <a:xfrm>
            <a:off x="5694363" y="20129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63887" name="AutoShape 15"/>
          <p:cNvSpPr>
            <a:spLocks noChangeArrowheads="1"/>
          </p:cNvSpPr>
          <p:nvPr/>
        </p:nvSpPr>
        <p:spPr bwMode="auto">
          <a:xfrm>
            <a:off x="1968500" y="1924050"/>
            <a:ext cx="2676525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err="1">
                <a:solidFill>
                  <a:schemeClr val="bg1"/>
                </a:solidFill>
                <a:cs typeface="한컴돋움" pitchFamily="18" charset="2"/>
              </a:rPr>
              <a:t>홈팀스탭</a:t>
            </a: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 명성 중요도</a:t>
            </a:r>
          </a:p>
        </p:txBody>
      </p:sp>
      <p:sp>
        <p:nvSpPr>
          <p:cNvPr id="463888" name="AutoShape 16"/>
          <p:cNvSpPr>
            <a:spLocks noChangeArrowheads="1"/>
          </p:cNvSpPr>
          <p:nvPr/>
        </p:nvSpPr>
        <p:spPr bwMode="auto">
          <a:xfrm>
            <a:off x="5926138" y="19240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홈팀 스타선수 유무의 중요도</a:t>
            </a:r>
          </a:p>
        </p:txBody>
      </p:sp>
      <p:graphicFrame>
        <p:nvGraphicFramePr>
          <p:cNvPr id="464239" name="Group 367"/>
          <p:cNvGraphicFramePr>
            <a:graphicFrameLocks noGrp="1"/>
          </p:cNvGraphicFramePr>
          <p:nvPr/>
        </p:nvGraphicFramePr>
        <p:xfrm>
          <a:off x="449263" y="4213225"/>
          <a:ext cx="8948734" cy="2436504"/>
        </p:xfrm>
        <a:graphic>
          <a:graphicData uri="http://schemas.openxmlformats.org/drawingml/2006/table">
            <a:tbl>
              <a:tblPr/>
              <a:tblGrid>
                <a:gridCol w="249236"/>
                <a:gridCol w="588574"/>
                <a:gridCol w="746744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홈팀스탭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명성 중요도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홈팀 스타선수 유무의 중요도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36.4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39.1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35.3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555" name="Text Box 225"/>
          <p:cNvSpPr txBox="1">
            <a:spLocks noChangeArrowheads="1"/>
          </p:cNvSpPr>
          <p:nvPr/>
        </p:nvSpPr>
        <p:spPr bwMode="auto">
          <a:xfrm>
            <a:off x="2232025" y="37306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7556" name="Text Box 226"/>
          <p:cNvSpPr txBox="1">
            <a:spLocks noChangeArrowheads="1"/>
          </p:cNvSpPr>
          <p:nvPr/>
        </p:nvSpPr>
        <p:spPr bwMode="auto">
          <a:xfrm>
            <a:off x="4711700" y="20240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7557" name="Text Box 227"/>
          <p:cNvSpPr txBox="1">
            <a:spLocks noChangeArrowheads="1"/>
          </p:cNvSpPr>
          <p:nvPr/>
        </p:nvSpPr>
        <p:spPr bwMode="auto">
          <a:xfrm>
            <a:off x="8447088" y="20113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7558" name="Text Box 228"/>
          <p:cNvSpPr txBox="1">
            <a:spLocks noChangeArrowheads="1"/>
          </p:cNvSpPr>
          <p:nvPr/>
        </p:nvSpPr>
        <p:spPr bwMode="auto">
          <a:xfrm>
            <a:off x="2814638" y="37528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7559" name="Text Box 229"/>
          <p:cNvSpPr txBox="1">
            <a:spLocks noChangeArrowheads="1"/>
          </p:cNvSpPr>
          <p:nvPr/>
        </p:nvSpPr>
        <p:spPr bwMode="auto">
          <a:xfrm>
            <a:off x="3468688" y="37528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7560" name="Text Box 230"/>
          <p:cNvSpPr txBox="1">
            <a:spLocks noChangeArrowheads="1"/>
          </p:cNvSpPr>
          <p:nvPr/>
        </p:nvSpPr>
        <p:spPr bwMode="auto">
          <a:xfrm>
            <a:off x="4100513" y="37274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7561" name="Text Box 231"/>
          <p:cNvSpPr txBox="1">
            <a:spLocks noChangeArrowheads="1"/>
          </p:cNvSpPr>
          <p:nvPr/>
        </p:nvSpPr>
        <p:spPr bwMode="auto">
          <a:xfrm>
            <a:off x="4781550" y="37211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7562" name="Rectangle 3"/>
          <p:cNvSpPr>
            <a:spLocks noChangeArrowheads="1"/>
          </p:cNvSpPr>
          <p:nvPr/>
        </p:nvSpPr>
        <p:spPr bwMode="auto">
          <a:xfrm>
            <a:off x="7634288" y="23002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7411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5954713" y="2208213"/>
          <a:ext cx="3524250" cy="1685925"/>
        </p:xfrm>
        <a:graphic>
          <a:graphicData uri="http://schemas.openxmlformats.org/presentationml/2006/ole">
            <p:oleObj spid="_x0000_s17411" name="차트" r:id="rId4" imgW="3524301" imgH="1847883" progId="MSGraph.Chart.8">
              <p:embed followColorScheme="full"/>
            </p:oleObj>
          </a:graphicData>
        </a:graphic>
      </p:graphicFrame>
      <p:sp>
        <p:nvSpPr>
          <p:cNvPr id="17563" name="Text Box 225"/>
          <p:cNvSpPr txBox="1">
            <a:spLocks noChangeArrowheads="1"/>
          </p:cNvSpPr>
          <p:nvPr/>
        </p:nvSpPr>
        <p:spPr bwMode="auto">
          <a:xfrm>
            <a:off x="6359525" y="37433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7564" name="Text Box 228"/>
          <p:cNvSpPr txBox="1">
            <a:spLocks noChangeArrowheads="1"/>
          </p:cNvSpPr>
          <p:nvPr/>
        </p:nvSpPr>
        <p:spPr bwMode="auto">
          <a:xfrm>
            <a:off x="6942138" y="37655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7565" name="Text Box 229"/>
          <p:cNvSpPr txBox="1">
            <a:spLocks noChangeArrowheads="1"/>
          </p:cNvSpPr>
          <p:nvPr/>
        </p:nvSpPr>
        <p:spPr bwMode="auto">
          <a:xfrm>
            <a:off x="7596188" y="37655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7566" name="Text Box 230"/>
          <p:cNvSpPr txBox="1">
            <a:spLocks noChangeArrowheads="1"/>
          </p:cNvSpPr>
          <p:nvPr/>
        </p:nvSpPr>
        <p:spPr bwMode="auto">
          <a:xfrm>
            <a:off x="8189913" y="37401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7567" name="Text Box 231"/>
          <p:cNvSpPr txBox="1">
            <a:spLocks noChangeArrowheads="1"/>
          </p:cNvSpPr>
          <p:nvPr/>
        </p:nvSpPr>
        <p:spPr bwMode="auto">
          <a:xfrm>
            <a:off x="8870950" y="37338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7568" name="Text Box 4"/>
          <p:cNvSpPr txBox="1">
            <a:spLocks noChangeArrowheads="1"/>
          </p:cNvSpPr>
          <p:nvPr/>
        </p:nvSpPr>
        <p:spPr bwMode="auto">
          <a:xfrm>
            <a:off x="7277100" y="346075"/>
            <a:ext cx="260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경기력에 대한 중요도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C73BCF5-1A94-4111-8B26-2BF3C00851DE}" type="slidenum">
              <a:rPr lang="ko-KR" altLang="en-US" smtClean="0"/>
              <a:pPr/>
              <a:t>21</a:t>
            </a:fld>
            <a:endParaRPr lang="en-US" altLang="ko-KR" smtClean="0"/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2744788" y="33289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8434" name="Object 371"/>
          <p:cNvGraphicFramePr>
            <a:graphicFrameLocks noChangeAspect="1"/>
          </p:cNvGraphicFramePr>
          <p:nvPr>
            <p:ph sz="half" idx="4294967295"/>
          </p:nvPr>
        </p:nvGraphicFramePr>
        <p:xfrm>
          <a:off x="455613" y="3249613"/>
          <a:ext cx="3524250" cy="1685925"/>
        </p:xfrm>
        <a:graphic>
          <a:graphicData uri="http://schemas.openxmlformats.org/presentationml/2006/ole">
            <p:oleObj spid="_x0000_s18434" name="차트" r:id="rId3" imgW="3524301" imgH="1847883" progId="MSGraph.Chart.8">
              <p:embed followColorScheme="full"/>
            </p:oleObj>
          </a:graphicData>
        </a:graphic>
      </p:graphicFrame>
      <p:sp>
        <p:nvSpPr>
          <p:cNvPr id="18437" name="Text Box 12"/>
          <p:cNvSpPr txBox="1">
            <a:spLocks noChangeArrowheads="1"/>
          </p:cNvSpPr>
          <p:nvPr/>
        </p:nvSpPr>
        <p:spPr bwMode="auto">
          <a:xfrm>
            <a:off x="619125" y="1041400"/>
            <a:ext cx="3989388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ko-KR" sz="1200" b="1"/>
              <a:t> </a:t>
            </a:r>
            <a:r>
              <a:rPr lang="ko-KR" altLang="en-US" sz="1200" b="1"/>
              <a:t>라이벌전의 중요도</a:t>
            </a:r>
          </a:p>
        </p:txBody>
      </p:sp>
      <p:sp>
        <p:nvSpPr>
          <p:cNvPr id="18438" name="Text Box 13"/>
          <p:cNvSpPr txBox="1">
            <a:spLocks noChangeArrowheads="1"/>
          </p:cNvSpPr>
          <p:nvPr/>
        </p:nvSpPr>
        <p:spPr bwMode="auto">
          <a:xfrm>
            <a:off x="792163" y="1368425"/>
            <a:ext cx="8659812" cy="372410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라이벌전의 중요도는 </a:t>
            </a:r>
            <a:r>
              <a:rPr lang="ko-KR" altLang="en-US" dirty="0" err="1"/>
              <a:t>매우그렇다</a:t>
            </a:r>
            <a:r>
              <a:rPr lang="en-US" altLang="ko-KR" dirty="0"/>
              <a:t>(41.4%), </a:t>
            </a:r>
            <a:r>
              <a:rPr lang="ko-KR" altLang="en-US" dirty="0"/>
              <a:t>그렇다</a:t>
            </a:r>
            <a:r>
              <a:rPr lang="en-US" altLang="ko-KR" dirty="0"/>
              <a:t>(37.4%), </a:t>
            </a:r>
            <a:r>
              <a:rPr lang="ko-KR" altLang="en-US" dirty="0"/>
              <a:t>보통</a:t>
            </a:r>
            <a:r>
              <a:rPr lang="en-US" altLang="ko-KR" dirty="0"/>
              <a:t>(14.9%), </a:t>
            </a:r>
            <a:r>
              <a:rPr lang="ko-KR" altLang="en-US" dirty="0"/>
              <a:t>그렇지 않다</a:t>
            </a:r>
            <a:r>
              <a:rPr lang="en-US" altLang="ko-KR" dirty="0"/>
              <a:t>(4.6%) </a:t>
            </a:r>
            <a:r>
              <a:rPr lang="ko-KR" altLang="en-US" dirty="0"/>
              <a:t>의 순으로 </a:t>
            </a:r>
            <a:r>
              <a:rPr lang="ko-KR" altLang="en-US" dirty="0" smtClean="0"/>
              <a:t>나타남</a:t>
            </a:r>
            <a:endParaRPr lang="en-US" altLang="ko-KR" dirty="0" smtClean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en-US" altLang="ko-KR" dirty="0" smtClean="0"/>
              <a:t> </a:t>
            </a:r>
            <a:r>
              <a:rPr lang="ko-KR" altLang="en-US" dirty="0" err="1" smtClean="0"/>
              <a:t>라이벌전</a:t>
            </a:r>
            <a:r>
              <a:rPr lang="ko-KR" altLang="en-US" dirty="0" smtClean="0"/>
              <a:t> 및 주요 </a:t>
            </a:r>
            <a:r>
              <a:rPr lang="ko-KR" altLang="en-US" dirty="0" err="1" smtClean="0"/>
              <a:t>빅매치의</a:t>
            </a:r>
            <a:r>
              <a:rPr lang="ko-KR" altLang="en-US" dirty="0" smtClean="0"/>
              <a:t> 경우 관람객이 일반 경기보다 더 중요시함</a:t>
            </a:r>
            <a:endParaRPr lang="ko-KR" altLang="en-US" dirty="0"/>
          </a:p>
        </p:txBody>
      </p:sp>
      <p:sp>
        <p:nvSpPr>
          <p:cNvPr id="463887" name="AutoShape 15"/>
          <p:cNvSpPr>
            <a:spLocks noChangeArrowheads="1"/>
          </p:cNvSpPr>
          <p:nvPr/>
        </p:nvSpPr>
        <p:spPr bwMode="auto">
          <a:xfrm>
            <a:off x="622300" y="2203450"/>
            <a:ext cx="2676525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err="1">
                <a:solidFill>
                  <a:schemeClr val="bg1"/>
                </a:solidFill>
                <a:cs typeface="한컴돋움" pitchFamily="18" charset="2"/>
              </a:rPr>
              <a:t>라이벌전</a:t>
            </a: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 중요도</a:t>
            </a:r>
          </a:p>
        </p:txBody>
      </p:sp>
      <p:graphicFrame>
        <p:nvGraphicFramePr>
          <p:cNvPr id="464239" name="Group 367"/>
          <p:cNvGraphicFramePr>
            <a:graphicFrameLocks noGrp="1"/>
          </p:cNvGraphicFramePr>
          <p:nvPr/>
        </p:nvGraphicFramePr>
        <p:xfrm>
          <a:off x="4335463" y="2841625"/>
          <a:ext cx="5253037" cy="2733676"/>
        </p:xfrm>
        <a:graphic>
          <a:graphicData uri="http://schemas.openxmlformats.org/drawingml/2006/table">
            <a:tbl>
              <a:tblPr/>
              <a:tblGrid>
                <a:gridCol w="270438"/>
                <a:gridCol w="565208"/>
                <a:gridCol w="744816"/>
                <a:gridCol w="734515"/>
                <a:gridCol w="734515"/>
                <a:gridCol w="734515"/>
                <a:gridCol w="734515"/>
                <a:gridCol w="734515"/>
              </a:tblGrid>
              <a:tr h="259144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라이벌전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중요도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028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</a:t>
                      </a:r>
                      <a:endParaRPr kumimoji="0" lang="en-US" altLang="ko-KR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2586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688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6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6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6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6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6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6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525" name="Text Box 225"/>
          <p:cNvSpPr txBox="1">
            <a:spLocks noChangeArrowheads="1"/>
          </p:cNvSpPr>
          <p:nvPr/>
        </p:nvSpPr>
        <p:spPr bwMode="auto">
          <a:xfrm>
            <a:off x="860425" y="47720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18526" name="Text Box 226"/>
          <p:cNvSpPr txBox="1">
            <a:spLocks noChangeArrowheads="1"/>
          </p:cNvSpPr>
          <p:nvPr/>
        </p:nvSpPr>
        <p:spPr bwMode="auto">
          <a:xfrm>
            <a:off x="3302000" y="30654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8527" name="Text Box 228"/>
          <p:cNvSpPr txBox="1">
            <a:spLocks noChangeArrowheads="1"/>
          </p:cNvSpPr>
          <p:nvPr/>
        </p:nvSpPr>
        <p:spPr bwMode="auto">
          <a:xfrm>
            <a:off x="1443038" y="47942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18528" name="Text Box 229"/>
          <p:cNvSpPr txBox="1">
            <a:spLocks noChangeArrowheads="1"/>
          </p:cNvSpPr>
          <p:nvPr/>
        </p:nvSpPr>
        <p:spPr bwMode="auto">
          <a:xfrm>
            <a:off x="2097088" y="47942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18529" name="Text Box 230"/>
          <p:cNvSpPr txBox="1">
            <a:spLocks noChangeArrowheads="1"/>
          </p:cNvSpPr>
          <p:nvPr/>
        </p:nvSpPr>
        <p:spPr bwMode="auto">
          <a:xfrm>
            <a:off x="2690813" y="47688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18530" name="Text Box 231"/>
          <p:cNvSpPr txBox="1">
            <a:spLocks noChangeArrowheads="1"/>
          </p:cNvSpPr>
          <p:nvPr/>
        </p:nvSpPr>
        <p:spPr bwMode="auto">
          <a:xfrm>
            <a:off x="3371850" y="47625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18531" name="Text Box 4"/>
          <p:cNvSpPr txBox="1">
            <a:spLocks noChangeArrowheads="1"/>
          </p:cNvSpPr>
          <p:nvPr/>
        </p:nvSpPr>
        <p:spPr bwMode="auto">
          <a:xfrm>
            <a:off x="7277100" y="346075"/>
            <a:ext cx="260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경기력에 대한 중요도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4CE79C0-316F-4079-AC2E-37CC9A925DDE}" type="slidenum">
              <a:rPr lang="ko-KR" altLang="en-US" smtClean="0"/>
              <a:pPr/>
              <a:t>22</a:t>
            </a:fld>
            <a:endParaRPr lang="en-US" altLang="ko-KR" smtClean="0"/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525463" y="727075"/>
            <a:ext cx="384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/>
              <a:t>4</a:t>
            </a:r>
            <a:r>
              <a:rPr lang="ko-KR" altLang="en-US" sz="1400" b="1"/>
              <a:t>  중앙광장 이용 만족도</a:t>
            </a:r>
            <a:endParaRPr lang="ko-KR" altLang="en-US" sz="1400"/>
          </a:p>
        </p:txBody>
      </p:sp>
      <p:sp>
        <p:nvSpPr>
          <p:cNvPr id="19462" name="Text Box 12"/>
          <p:cNvSpPr txBox="1">
            <a:spLocks noChangeArrowheads="1"/>
          </p:cNvSpPr>
          <p:nvPr/>
        </p:nvSpPr>
        <p:spPr bwMode="auto">
          <a:xfrm>
            <a:off x="619125" y="977900"/>
            <a:ext cx="3989388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ko-KR" sz="1200" b="1"/>
              <a:t> </a:t>
            </a:r>
            <a:r>
              <a:rPr lang="ko-KR" altLang="en-US" sz="1200" b="1"/>
              <a:t>중앙광장 연간 방문횟수 및 이용 목적</a:t>
            </a:r>
          </a:p>
        </p:txBody>
      </p:sp>
      <p:sp>
        <p:nvSpPr>
          <p:cNvPr id="19463" name="Text Box 13"/>
          <p:cNvSpPr txBox="1">
            <a:spLocks noChangeArrowheads="1"/>
          </p:cNvSpPr>
          <p:nvPr/>
        </p:nvSpPr>
        <p:spPr bwMode="auto">
          <a:xfrm>
            <a:off x="792163" y="1279525"/>
            <a:ext cx="8659812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중앙광장 연간 방문횟수는 </a:t>
            </a:r>
            <a:r>
              <a:rPr lang="en-US" altLang="ko-KR" dirty="0"/>
              <a:t>1-5</a:t>
            </a:r>
            <a:r>
              <a:rPr lang="ko-KR" altLang="en-US" dirty="0"/>
              <a:t>회</a:t>
            </a:r>
            <a:r>
              <a:rPr lang="en-US" altLang="ko-KR" dirty="0"/>
              <a:t>(54.3%), </a:t>
            </a:r>
            <a:r>
              <a:rPr lang="ko-KR" altLang="en-US" dirty="0"/>
              <a:t>없음</a:t>
            </a:r>
            <a:r>
              <a:rPr lang="en-US" altLang="ko-KR" dirty="0"/>
              <a:t>(19.5%), 6~10</a:t>
            </a:r>
            <a:r>
              <a:rPr lang="ko-KR" altLang="en-US" dirty="0"/>
              <a:t>회</a:t>
            </a:r>
            <a:r>
              <a:rPr lang="en-US" altLang="ko-KR" dirty="0"/>
              <a:t>(12.6%)</a:t>
            </a:r>
            <a:r>
              <a:rPr lang="ko-KR" altLang="en-US" dirty="0"/>
              <a:t> 순으로 나타남    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중앙광장 이용 목적은 휴식</a:t>
            </a:r>
            <a:r>
              <a:rPr lang="en-US" altLang="ko-KR" dirty="0"/>
              <a:t>(32.9%), </a:t>
            </a:r>
            <a:r>
              <a:rPr lang="ko-KR" altLang="en-US" dirty="0"/>
              <a:t>산책</a:t>
            </a:r>
            <a:r>
              <a:rPr lang="en-US" altLang="ko-KR" dirty="0"/>
              <a:t>(27.6%), </a:t>
            </a:r>
            <a:r>
              <a:rPr lang="ko-KR" altLang="en-US" dirty="0"/>
              <a:t>운동</a:t>
            </a:r>
            <a:r>
              <a:rPr lang="en-US" altLang="ko-KR" dirty="0"/>
              <a:t>19.8%)</a:t>
            </a:r>
            <a:r>
              <a:rPr lang="ko-KR" altLang="en-US" dirty="0"/>
              <a:t>의 순으로 </a:t>
            </a:r>
            <a:r>
              <a:rPr lang="ko-KR" altLang="en-US" dirty="0" smtClean="0"/>
              <a:t>나타나 휴식공간으로 중앙광장 이용</a:t>
            </a:r>
            <a:endParaRPr lang="ko-KR" altLang="en-US" dirty="0"/>
          </a:p>
        </p:txBody>
      </p:sp>
      <p:sp>
        <p:nvSpPr>
          <p:cNvPr id="19464" name="Line 14"/>
          <p:cNvSpPr>
            <a:spLocks noChangeShapeType="1"/>
          </p:cNvSpPr>
          <p:nvPr/>
        </p:nvSpPr>
        <p:spPr bwMode="auto">
          <a:xfrm>
            <a:off x="5300663" y="21399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graphicFrame>
        <p:nvGraphicFramePr>
          <p:cNvPr id="464239" name="Group 367"/>
          <p:cNvGraphicFramePr>
            <a:graphicFrameLocks noGrp="1"/>
          </p:cNvGraphicFramePr>
          <p:nvPr/>
        </p:nvGraphicFramePr>
        <p:xfrm>
          <a:off x="474663" y="4429125"/>
          <a:ext cx="8910640" cy="2277500"/>
        </p:xfrm>
        <a:graphic>
          <a:graphicData uri="http://schemas.openxmlformats.org/drawingml/2006/table">
            <a:tbl>
              <a:tblPr/>
              <a:tblGrid>
                <a:gridCol w="384995"/>
                <a:gridCol w="384995"/>
                <a:gridCol w="686295"/>
                <a:gridCol w="676806"/>
                <a:gridCol w="676806"/>
                <a:gridCol w="676806"/>
                <a:gridCol w="676806"/>
                <a:gridCol w="676806"/>
                <a:gridCol w="686295"/>
                <a:gridCol w="676806"/>
                <a:gridCol w="676806"/>
                <a:gridCol w="676806"/>
                <a:gridCol w="676806"/>
                <a:gridCol w="676806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중앙광장 연간 방문 횟수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중앙광장 이용 목적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없음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1-5</a:t>
                      </a: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6-10</a:t>
                      </a: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</a:t>
                      </a: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</a:t>
                      </a: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`-20</a:t>
                      </a: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수시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휴식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공연관람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산책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운동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기타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55.1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109)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34.9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37.8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(68)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35.3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(80)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(47)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27.7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7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" name="AutoShape 105"/>
          <p:cNvSpPr>
            <a:spLocks noChangeArrowheads="1"/>
          </p:cNvSpPr>
          <p:nvPr/>
        </p:nvSpPr>
        <p:spPr bwMode="auto">
          <a:xfrm>
            <a:off x="5684838" y="1754188"/>
            <a:ext cx="2967037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중앙광장 이용 목적</a:t>
            </a:r>
          </a:p>
        </p:txBody>
      </p:sp>
      <p:graphicFrame>
        <p:nvGraphicFramePr>
          <p:cNvPr id="26" name="Object 9"/>
          <p:cNvGraphicFramePr>
            <a:graphicFrameLocks noChangeAspect="1"/>
          </p:cNvGraphicFramePr>
          <p:nvPr/>
        </p:nvGraphicFramePr>
        <p:xfrm>
          <a:off x="6121400" y="2235200"/>
          <a:ext cx="2565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613" name="Text Box 36"/>
          <p:cNvSpPr txBox="1">
            <a:spLocks noChangeArrowheads="1"/>
          </p:cNvSpPr>
          <p:nvPr/>
        </p:nvSpPr>
        <p:spPr bwMode="auto">
          <a:xfrm>
            <a:off x="8116888" y="40544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공연관람</a:t>
            </a:r>
          </a:p>
        </p:txBody>
      </p:sp>
      <p:sp>
        <p:nvSpPr>
          <p:cNvPr id="19614" name="Text Box 37"/>
          <p:cNvSpPr txBox="1">
            <a:spLocks noChangeArrowheads="1"/>
          </p:cNvSpPr>
          <p:nvPr/>
        </p:nvSpPr>
        <p:spPr bwMode="auto">
          <a:xfrm>
            <a:off x="8078788" y="23653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휴식</a:t>
            </a:r>
          </a:p>
        </p:txBody>
      </p:sp>
      <p:sp>
        <p:nvSpPr>
          <p:cNvPr id="19615" name="Text Box 38"/>
          <p:cNvSpPr txBox="1">
            <a:spLocks noChangeArrowheads="1"/>
          </p:cNvSpPr>
          <p:nvPr/>
        </p:nvSpPr>
        <p:spPr bwMode="auto">
          <a:xfrm>
            <a:off x="5614988" y="27971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운동</a:t>
            </a:r>
          </a:p>
        </p:txBody>
      </p:sp>
      <p:sp>
        <p:nvSpPr>
          <p:cNvPr id="19616" name="Text Box 39"/>
          <p:cNvSpPr txBox="1">
            <a:spLocks noChangeArrowheads="1"/>
          </p:cNvSpPr>
          <p:nvPr/>
        </p:nvSpPr>
        <p:spPr bwMode="auto">
          <a:xfrm>
            <a:off x="5753100" y="40417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산책</a:t>
            </a:r>
          </a:p>
        </p:txBody>
      </p:sp>
      <p:sp>
        <p:nvSpPr>
          <p:cNvPr id="19617" name="Text Box 40"/>
          <p:cNvSpPr txBox="1">
            <a:spLocks noChangeArrowheads="1"/>
          </p:cNvSpPr>
          <p:nvPr/>
        </p:nvSpPr>
        <p:spPr bwMode="auto">
          <a:xfrm>
            <a:off x="6502400" y="21494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기타</a:t>
            </a:r>
          </a:p>
        </p:txBody>
      </p:sp>
      <p:sp>
        <p:nvSpPr>
          <p:cNvPr id="39" name="AutoShape 105"/>
          <p:cNvSpPr>
            <a:spLocks noChangeArrowheads="1"/>
          </p:cNvSpPr>
          <p:nvPr/>
        </p:nvSpPr>
        <p:spPr bwMode="auto">
          <a:xfrm>
            <a:off x="1189038" y="1779588"/>
            <a:ext cx="2967037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중앙광장 연간 방문횟수</a:t>
            </a:r>
          </a:p>
        </p:txBody>
      </p:sp>
      <p:graphicFrame>
        <p:nvGraphicFramePr>
          <p:cNvPr id="25" name="Object 5"/>
          <p:cNvGraphicFramePr>
            <a:graphicFrameLocks noChangeAspect="1"/>
          </p:cNvGraphicFramePr>
          <p:nvPr/>
        </p:nvGraphicFramePr>
        <p:xfrm>
          <a:off x="1765300" y="2260600"/>
          <a:ext cx="2565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619" name="Text Box 36"/>
          <p:cNvSpPr txBox="1">
            <a:spLocks noChangeArrowheads="1"/>
          </p:cNvSpPr>
          <p:nvPr/>
        </p:nvSpPr>
        <p:spPr bwMode="auto">
          <a:xfrm>
            <a:off x="4243388" y="35337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/>
              <a:t>1-5</a:t>
            </a:r>
            <a:r>
              <a:rPr lang="ko-KR" altLang="en-US" sz="1000" b="1"/>
              <a:t>회</a:t>
            </a:r>
          </a:p>
        </p:txBody>
      </p:sp>
      <p:sp>
        <p:nvSpPr>
          <p:cNvPr id="19620" name="Text Box 37"/>
          <p:cNvSpPr txBox="1">
            <a:spLocks noChangeArrowheads="1"/>
          </p:cNvSpPr>
          <p:nvPr/>
        </p:nvSpPr>
        <p:spPr bwMode="auto">
          <a:xfrm>
            <a:off x="3722688" y="23907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없음</a:t>
            </a:r>
          </a:p>
        </p:txBody>
      </p:sp>
      <p:sp>
        <p:nvSpPr>
          <p:cNvPr id="19621" name="Text Box 38"/>
          <p:cNvSpPr txBox="1">
            <a:spLocks noChangeArrowheads="1"/>
          </p:cNvSpPr>
          <p:nvPr/>
        </p:nvSpPr>
        <p:spPr bwMode="auto">
          <a:xfrm>
            <a:off x="1576388" y="22510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/>
              <a:t>11-20</a:t>
            </a:r>
            <a:r>
              <a:rPr lang="ko-KR" altLang="en-US" sz="1000" b="1"/>
              <a:t>회</a:t>
            </a:r>
          </a:p>
        </p:txBody>
      </p:sp>
      <p:sp>
        <p:nvSpPr>
          <p:cNvPr id="19622" name="Text Box 39"/>
          <p:cNvSpPr txBox="1">
            <a:spLocks noChangeArrowheads="1"/>
          </p:cNvSpPr>
          <p:nvPr/>
        </p:nvSpPr>
        <p:spPr bwMode="auto">
          <a:xfrm>
            <a:off x="1079500" y="28606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/>
              <a:t>6-10</a:t>
            </a:r>
            <a:r>
              <a:rPr lang="ko-KR" altLang="en-US" sz="1000" b="1"/>
              <a:t>회</a:t>
            </a:r>
          </a:p>
        </p:txBody>
      </p:sp>
      <p:sp>
        <p:nvSpPr>
          <p:cNvPr id="19623" name="Text Box 40"/>
          <p:cNvSpPr txBox="1">
            <a:spLocks noChangeArrowheads="1"/>
          </p:cNvSpPr>
          <p:nvPr/>
        </p:nvSpPr>
        <p:spPr bwMode="auto">
          <a:xfrm>
            <a:off x="2311400" y="20859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수시</a:t>
            </a:r>
          </a:p>
        </p:txBody>
      </p:sp>
      <p:sp>
        <p:nvSpPr>
          <p:cNvPr id="19624" name="Text Box 226"/>
          <p:cNvSpPr txBox="1">
            <a:spLocks noChangeArrowheads="1"/>
          </p:cNvSpPr>
          <p:nvPr/>
        </p:nvSpPr>
        <p:spPr bwMode="auto">
          <a:xfrm>
            <a:off x="3644900" y="21510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9625" name="Text Box 226"/>
          <p:cNvSpPr txBox="1">
            <a:spLocks noChangeArrowheads="1"/>
          </p:cNvSpPr>
          <p:nvPr/>
        </p:nvSpPr>
        <p:spPr bwMode="auto">
          <a:xfrm>
            <a:off x="8648700" y="20748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(N=243 / %)</a:t>
            </a:r>
          </a:p>
        </p:txBody>
      </p:sp>
      <p:sp>
        <p:nvSpPr>
          <p:cNvPr id="19626" name="Text Box 4"/>
          <p:cNvSpPr txBox="1">
            <a:spLocks noChangeArrowheads="1"/>
          </p:cNvSpPr>
          <p:nvPr/>
        </p:nvSpPr>
        <p:spPr bwMode="auto">
          <a:xfrm>
            <a:off x="7277100" y="346075"/>
            <a:ext cx="260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중앙광장 이용 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05E22C3-4EC0-4654-A139-A17E8521977D}" type="slidenum">
              <a:rPr lang="ko-KR" altLang="en-US" smtClean="0"/>
              <a:pPr/>
              <a:t>23</a:t>
            </a:fld>
            <a:endParaRPr lang="en-US" altLang="ko-KR" smtClean="0"/>
          </a:p>
        </p:txBody>
      </p:sp>
      <p:sp>
        <p:nvSpPr>
          <p:cNvPr id="20484" name="Text Box 12"/>
          <p:cNvSpPr txBox="1">
            <a:spLocks noChangeArrowheads="1"/>
          </p:cNvSpPr>
          <p:nvPr/>
        </p:nvSpPr>
        <p:spPr bwMode="auto">
          <a:xfrm>
            <a:off x="619125" y="952500"/>
            <a:ext cx="3989388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ko-KR" sz="1200" b="1" dirty="0"/>
              <a:t> </a:t>
            </a:r>
            <a:r>
              <a:rPr lang="ko-KR" altLang="en-US" sz="1200" b="1" dirty="0"/>
              <a:t>중앙광장 시설 </a:t>
            </a:r>
            <a:r>
              <a:rPr lang="ko-KR" altLang="en-US" sz="1200" b="1" dirty="0" smtClean="0"/>
              <a:t>만족</a:t>
            </a:r>
            <a:endParaRPr lang="ko-KR" altLang="en-US" sz="1200" b="1" dirty="0"/>
          </a:p>
        </p:txBody>
      </p:sp>
      <p:sp>
        <p:nvSpPr>
          <p:cNvPr id="20485" name="Text Box 13"/>
          <p:cNvSpPr txBox="1">
            <a:spLocks noChangeArrowheads="1"/>
          </p:cNvSpPr>
          <p:nvPr/>
        </p:nvSpPr>
        <p:spPr bwMode="auto">
          <a:xfrm>
            <a:off x="792163" y="1279525"/>
            <a:ext cx="8659812" cy="1698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중앙광장 시설 만족은 축구공화장실</a:t>
            </a:r>
            <a:r>
              <a:rPr lang="en-US" altLang="ko-KR"/>
              <a:t>(23.9%), </a:t>
            </a:r>
            <a:r>
              <a:rPr lang="ko-KR" altLang="en-US"/>
              <a:t>조경</a:t>
            </a:r>
            <a:r>
              <a:rPr lang="en-US" altLang="ko-KR"/>
              <a:t>, </a:t>
            </a:r>
            <a:r>
              <a:rPr lang="ko-KR" altLang="en-US"/>
              <a:t>휴식공간</a:t>
            </a:r>
            <a:r>
              <a:rPr lang="en-US" altLang="ko-KR"/>
              <a:t>(21.8%), </a:t>
            </a:r>
            <a:r>
              <a:rPr lang="ko-KR" altLang="en-US"/>
              <a:t>운동시설</a:t>
            </a:r>
            <a:r>
              <a:rPr lang="en-US" altLang="ko-KR"/>
              <a:t>(18.5%)</a:t>
            </a:r>
            <a:r>
              <a:rPr lang="ko-KR" altLang="en-US"/>
              <a:t> 순으로 나타남</a:t>
            </a:r>
          </a:p>
        </p:txBody>
      </p:sp>
      <p:graphicFrame>
        <p:nvGraphicFramePr>
          <p:cNvPr id="464239" name="Group 367"/>
          <p:cNvGraphicFramePr>
            <a:graphicFrameLocks noGrp="1"/>
          </p:cNvGraphicFramePr>
          <p:nvPr/>
        </p:nvGraphicFramePr>
        <p:xfrm>
          <a:off x="3306763" y="2816225"/>
          <a:ext cx="6103935" cy="2470032"/>
        </p:xfrm>
        <a:graphic>
          <a:graphicData uri="http://schemas.openxmlformats.org/drawingml/2006/table">
            <a:tbl>
              <a:tblPr/>
              <a:tblGrid>
                <a:gridCol w="249238"/>
                <a:gridCol w="520700"/>
                <a:gridCol w="523821"/>
                <a:gridCol w="601272"/>
                <a:gridCol w="601272"/>
                <a:gridCol w="601272"/>
                <a:gridCol w="601272"/>
                <a:gridCol w="601272"/>
                <a:gridCol w="601272"/>
                <a:gridCol w="601272"/>
                <a:gridCol w="601272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8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중앙광장 시설 만족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주차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시설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상설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무대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운동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시설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축구공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화장실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조경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휴식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공간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매점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기타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109)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(68)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(80)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(47)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" name="AutoShape 105"/>
          <p:cNvSpPr>
            <a:spLocks noChangeArrowheads="1"/>
          </p:cNvSpPr>
          <p:nvPr/>
        </p:nvSpPr>
        <p:spPr bwMode="auto">
          <a:xfrm>
            <a:off x="381000" y="2008188"/>
            <a:ext cx="2967038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중앙광장 시설 만족</a:t>
            </a:r>
          </a:p>
        </p:txBody>
      </p:sp>
      <p:sp>
        <p:nvSpPr>
          <p:cNvPr id="20602" name="Text Box 36"/>
          <p:cNvSpPr txBox="1">
            <a:spLocks noChangeArrowheads="1"/>
          </p:cNvSpPr>
          <p:nvPr/>
        </p:nvSpPr>
        <p:spPr bwMode="auto">
          <a:xfrm>
            <a:off x="522288" y="36099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운동시설</a:t>
            </a:r>
          </a:p>
        </p:txBody>
      </p:sp>
      <p:sp>
        <p:nvSpPr>
          <p:cNvPr id="20603" name="Text Box 37"/>
          <p:cNvSpPr txBox="1">
            <a:spLocks noChangeArrowheads="1"/>
          </p:cNvSpPr>
          <p:nvPr/>
        </p:nvSpPr>
        <p:spPr bwMode="auto">
          <a:xfrm>
            <a:off x="522288" y="29495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주차시설</a:t>
            </a:r>
          </a:p>
        </p:txBody>
      </p:sp>
      <p:sp>
        <p:nvSpPr>
          <p:cNvPr id="20604" name="Text Box 38"/>
          <p:cNvSpPr txBox="1">
            <a:spLocks noChangeArrowheads="1"/>
          </p:cNvSpPr>
          <p:nvPr/>
        </p:nvSpPr>
        <p:spPr bwMode="auto">
          <a:xfrm>
            <a:off x="534988" y="49688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매점</a:t>
            </a:r>
          </a:p>
        </p:txBody>
      </p:sp>
      <p:sp>
        <p:nvSpPr>
          <p:cNvPr id="20605" name="Text Box 39"/>
          <p:cNvSpPr txBox="1">
            <a:spLocks noChangeArrowheads="1"/>
          </p:cNvSpPr>
          <p:nvPr/>
        </p:nvSpPr>
        <p:spPr bwMode="auto">
          <a:xfrm>
            <a:off x="533400" y="46386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휴식공간</a:t>
            </a:r>
          </a:p>
        </p:txBody>
      </p:sp>
      <p:sp>
        <p:nvSpPr>
          <p:cNvPr id="20606" name="Text Box 40"/>
          <p:cNvSpPr txBox="1">
            <a:spLocks noChangeArrowheads="1"/>
          </p:cNvSpPr>
          <p:nvPr/>
        </p:nvSpPr>
        <p:spPr bwMode="auto">
          <a:xfrm>
            <a:off x="520700" y="53117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기타</a:t>
            </a:r>
          </a:p>
        </p:txBody>
      </p:sp>
      <p:sp>
        <p:nvSpPr>
          <p:cNvPr id="20607" name="Text Box 226"/>
          <p:cNvSpPr txBox="1">
            <a:spLocks noChangeArrowheads="1"/>
          </p:cNvSpPr>
          <p:nvPr/>
        </p:nvSpPr>
        <p:spPr bwMode="auto">
          <a:xfrm>
            <a:off x="50800" y="25955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(N=243 / %)</a:t>
            </a:r>
          </a:p>
        </p:txBody>
      </p:sp>
      <p:sp>
        <p:nvSpPr>
          <p:cNvPr id="20608" name="Text Box 37"/>
          <p:cNvSpPr txBox="1">
            <a:spLocks noChangeArrowheads="1"/>
          </p:cNvSpPr>
          <p:nvPr/>
        </p:nvSpPr>
        <p:spPr bwMode="auto">
          <a:xfrm>
            <a:off x="534988" y="32797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상설무대</a:t>
            </a:r>
          </a:p>
        </p:txBody>
      </p:sp>
      <p:sp>
        <p:nvSpPr>
          <p:cNvPr id="20609" name="Text Box 37"/>
          <p:cNvSpPr txBox="1">
            <a:spLocks noChangeArrowheads="1"/>
          </p:cNvSpPr>
          <p:nvPr/>
        </p:nvSpPr>
        <p:spPr bwMode="auto">
          <a:xfrm>
            <a:off x="357188" y="3952875"/>
            <a:ext cx="1014412" cy="246063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축구공화장실</a:t>
            </a:r>
          </a:p>
        </p:txBody>
      </p:sp>
      <p:sp>
        <p:nvSpPr>
          <p:cNvPr id="20610" name="Text Box 39"/>
          <p:cNvSpPr txBox="1">
            <a:spLocks noChangeArrowheads="1"/>
          </p:cNvSpPr>
          <p:nvPr/>
        </p:nvSpPr>
        <p:spPr bwMode="auto">
          <a:xfrm>
            <a:off x="520700" y="43084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조경</a:t>
            </a:r>
          </a:p>
        </p:txBody>
      </p:sp>
      <p:sp>
        <p:nvSpPr>
          <p:cNvPr id="20611" name="Text Box 4"/>
          <p:cNvSpPr txBox="1">
            <a:spLocks noChangeArrowheads="1"/>
          </p:cNvSpPr>
          <p:nvPr/>
        </p:nvSpPr>
        <p:spPr bwMode="auto">
          <a:xfrm>
            <a:off x="7277100" y="346075"/>
            <a:ext cx="260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중앙광장 이용 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18" name="Object 213"/>
          <p:cNvGraphicFramePr>
            <a:graphicFrameLocks noChangeAspect="1"/>
          </p:cNvGraphicFramePr>
          <p:nvPr/>
        </p:nvGraphicFramePr>
        <p:xfrm>
          <a:off x="-292100" y="2730500"/>
          <a:ext cx="3903663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3570288" y="23383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21509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366AC3A-7A02-41B7-83BC-2DFB8A1036D9}" type="slidenum">
              <a:rPr lang="ko-KR" altLang="en-US" smtClean="0"/>
              <a:pPr/>
              <a:t>24</a:t>
            </a:fld>
            <a:endParaRPr lang="en-US" altLang="ko-KR" smtClean="0"/>
          </a:p>
        </p:txBody>
      </p:sp>
      <p:sp>
        <p:nvSpPr>
          <p:cNvPr id="21510" name="Text Box 12"/>
          <p:cNvSpPr txBox="1">
            <a:spLocks noChangeArrowheads="1"/>
          </p:cNvSpPr>
          <p:nvPr/>
        </p:nvSpPr>
        <p:spPr bwMode="auto">
          <a:xfrm>
            <a:off x="619125" y="952500"/>
            <a:ext cx="3989388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ko-KR" sz="1200" b="1"/>
              <a:t> </a:t>
            </a:r>
            <a:r>
              <a:rPr lang="ko-KR" altLang="en-US" sz="1200" b="1"/>
              <a:t>중앙광장 이용 만족 및 주차장 이용 만족도</a:t>
            </a:r>
          </a:p>
        </p:txBody>
      </p:sp>
      <p:sp>
        <p:nvSpPr>
          <p:cNvPr id="21511" name="Text Box 13"/>
          <p:cNvSpPr txBox="1">
            <a:spLocks noChangeArrowheads="1"/>
          </p:cNvSpPr>
          <p:nvPr/>
        </p:nvSpPr>
        <p:spPr bwMode="auto">
          <a:xfrm>
            <a:off x="792163" y="1279525"/>
            <a:ext cx="8659812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중앙광장 이용 만족도는 만족</a:t>
            </a:r>
            <a:r>
              <a:rPr lang="en-US" altLang="ko-KR" dirty="0"/>
              <a:t>(60.5%), </a:t>
            </a:r>
            <a:r>
              <a:rPr lang="ko-KR" altLang="en-US" dirty="0"/>
              <a:t>보통</a:t>
            </a:r>
            <a:r>
              <a:rPr lang="en-US" altLang="ko-KR" dirty="0"/>
              <a:t>(31.7%), </a:t>
            </a:r>
            <a:r>
              <a:rPr lang="ko-KR" altLang="en-US" dirty="0" err="1"/>
              <a:t>매우만족</a:t>
            </a:r>
            <a:r>
              <a:rPr lang="en-US" altLang="ko-KR" dirty="0"/>
              <a:t>(7.4%)</a:t>
            </a:r>
            <a:r>
              <a:rPr lang="ko-KR" altLang="en-US" dirty="0"/>
              <a:t>의 순으로 </a:t>
            </a:r>
            <a:r>
              <a:rPr lang="ko-KR" altLang="en-US" dirty="0" smtClean="0"/>
              <a:t>나타나 대체로 만족하고 있음    </a:t>
            </a:r>
            <a:endParaRPr lang="ko-KR" altLang="en-US" dirty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중앙광장 주차장 이용 만족도는 보통</a:t>
            </a:r>
            <a:r>
              <a:rPr lang="en-US" altLang="ko-KR" dirty="0"/>
              <a:t>(45.3%), </a:t>
            </a:r>
            <a:r>
              <a:rPr lang="ko-KR" altLang="en-US" dirty="0"/>
              <a:t>그렇다</a:t>
            </a:r>
            <a:r>
              <a:rPr lang="en-US" altLang="ko-KR" dirty="0"/>
              <a:t>(29.2%), </a:t>
            </a:r>
            <a:r>
              <a:rPr lang="ko-KR" altLang="en-US" dirty="0"/>
              <a:t>그렇지 않다</a:t>
            </a:r>
            <a:r>
              <a:rPr lang="en-US" altLang="ko-KR" dirty="0"/>
              <a:t>(16%)</a:t>
            </a:r>
            <a:r>
              <a:rPr lang="ko-KR" altLang="en-US" dirty="0"/>
              <a:t>의 순으로 나타남</a:t>
            </a:r>
          </a:p>
        </p:txBody>
      </p:sp>
      <p:graphicFrame>
        <p:nvGraphicFramePr>
          <p:cNvPr id="27" name="Object 371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839913" y="22463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512" name="Line 14"/>
          <p:cNvSpPr>
            <a:spLocks noChangeShapeType="1"/>
          </p:cNvSpPr>
          <p:nvPr/>
        </p:nvSpPr>
        <p:spPr bwMode="auto">
          <a:xfrm>
            <a:off x="5732463" y="20510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1" name="AutoShape 15"/>
          <p:cNvSpPr>
            <a:spLocks noChangeArrowheads="1"/>
          </p:cNvSpPr>
          <p:nvPr/>
        </p:nvSpPr>
        <p:spPr bwMode="auto">
          <a:xfrm>
            <a:off x="1993900" y="1962150"/>
            <a:ext cx="2676525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중앙광장  이용 만족도</a:t>
            </a:r>
          </a:p>
        </p:txBody>
      </p:sp>
      <p:sp>
        <p:nvSpPr>
          <p:cNvPr id="92" name="AutoShape 16"/>
          <p:cNvSpPr>
            <a:spLocks noChangeArrowheads="1"/>
          </p:cNvSpPr>
          <p:nvPr/>
        </p:nvSpPr>
        <p:spPr bwMode="auto">
          <a:xfrm>
            <a:off x="5951538" y="19621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중앙광장 주차장 이용 만족도</a:t>
            </a:r>
          </a:p>
        </p:txBody>
      </p:sp>
      <p:graphicFrame>
        <p:nvGraphicFramePr>
          <p:cNvPr id="93" name="Group 367"/>
          <p:cNvGraphicFramePr>
            <a:graphicFrameLocks noGrp="1"/>
          </p:cNvGraphicFramePr>
          <p:nvPr/>
        </p:nvGraphicFramePr>
        <p:xfrm>
          <a:off x="474663" y="4251325"/>
          <a:ext cx="8961434" cy="2412120"/>
        </p:xfrm>
        <a:graphic>
          <a:graphicData uri="http://schemas.openxmlformats.org/drawingml/2006/table">
            <a:tbl>
              <a:tblPr/>
              <a:tblGrid>
                <a:gridCol w="312735"/>
                <a:gridCol w="526265"/>
                <a:gridCol w="747804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중앙광장 이용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중앙광장 주차장 이용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매우불만족</a:t>
                      </a:r>
                      <a:endParaRPr kumimoji="0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불만족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만족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매우만족</a:t>
                      </a:r>
                      <a:endParaRPr kumimoji="0" lang="ko-KR" alt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45.3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109)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58.7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(68)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64.7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(80)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(47)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68.1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651" name="Text Box 226"/>
          <p:cNvSpPr txBox="1">
            <a:spLocks noChangeArrowheads="1"/>
          </p:cNvSpPr>
          <p:nvPr/>
        </p:nvSpPr>
        <p:spPr bwMode="auto">
          <a:xfrm>
            <a:off x="4737100" y="20621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(N=243 / %)</a:t>
            </a:r>
          </a:p>
        </p:txBody>
      </p:sp>
      <p:sp>
        <p:nvSpPr>
          <p:cNvPr id="21652" name="Text Box 227"/>
          <p:cNvSpPr txBox="1">
            <a:spLocks noChangeArrowheads="1"/>
          </p:cNvSpPr>
          <p:nvPr/>
        </p:nvSpPr>
        <p:spPr bwMode="auto">
          <a:xfrm>
            <a:off x="8472488" y="20494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(N=243 / %)</a:t>
            </a:r>
          </a:p>
        </p:txBody>
      </p:sp>
      <p:sp>
        <p:nvSpPr>
          <p:cNvPr id="21653" name="Text Box 228"/>
          <p:cNvSpPr txBox="1">
            <a:spLocks noChangeArrowheads="1"/>
          </p:cNvSpPr>
          <p:nvPr/>
        </p:nvSpPr>
        <p:spPr bwMode="auto">
          <a:xfrm>
            <a:off x="2840038" y="3816350"/>
            <a:ext cx="584200" cy="246063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불만족</a:t>
            </a:r>
          </a:p>
        </p:txBody>
      </p:sp>
      <p:sp>
        <p:nvSpPr>
          <p:cNvPr id="21654" name="Text Box 229"/>
          <p:cNvSpPr txBox="1">
            <a:spLocks noChangeArrowheads="1"/>
          </p:cNvSpPr>
          <p:nvPr/>
        </p:nvSpPr>
        <p:spPr bwMode="auto">
          <a:xfrm>
            <a:off x="3468688" y="3816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1655" name="Text Box 230"/>
          <p:cNvSpPr txBox="1">
            <a:spLocks noChangeArrowheads="1"/>
          </p:cNvSpPr>
          <p:nvPr/>
        </p:nvSpPr>
        <p:spPr bwMode="auto">
          <a:xfrm>
            <a:off x="4189413" y="3816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만족</a:t>
            </a:r>
          </a:p>
        </p:txBody>
      </p:sp>
      <p:sp>
        <p:nvSpPr>
          <p:cNvPr id="21656" name="Text Box 231"/>
          <p:cNvSpPr txBox="1">
            <a:spLocks noChangeArrowheads="1"/>
          </p:cNvSpPr>
          <p:nvPr/>
        </p:nvSpPr>
        <p:spPr bwMode="auto">
          <a:xfrm>
            <a:off x="4705350" y="3810000"/>
            <a:ext cx="869950" cy="246063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만족</a:t>
            </a:r>
          </a:p>
        </p:txBody>
      </p:sp>
      <p:sp>
        <p:nvSpPr>
          <p:cNvPr id="21657" name="Rectangle 3"/>
          <p:cNvSpPr>
            <a:spLocks noChangeArrowheads="1"/>
          </p:cNvSpPr>
          <p:nvPr/>
        </p:nvSpPr>
        <p:spPr bwMode="auto">
          <a:xfrm>
            <a:off x="7659688" y="23383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1507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5980113" y="2233613"/>
          <a:ext cx="3524250" cy="1685925"/>
        </p:xfrm>
        <a:graphic>
          <a:graphicData uri="http://schemas.openxmlformats.org/presentationml/2006/ole">
            <p:oleObj spid="_x0000_s21507" name="차트" r:id="rId4" imgW="3524301" imgH="1847883" progId="MSGraph.Chart.8">
              <p:embed followColorScheme="full"/>
            </p:oleObj>
          </a:graphicData>
        </a:graphic>
      </p:graphicFrame>
      <p:sp>
        <p:nvSpPr>
          <p:cNvPr id="21658" name="Text Box 225"/>
          <p:cNvSpPr txBox="1">
            <a:spLocks noChangeArrowheads="1"/>
          </p:cNvSpPr>
          <p:nvPr/>
        </p:nvSpPr>
        <p:spPr bwMode="auto">
          <a:xfrm>
            <a:off x="6384925" y="37814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1659" name="Text Box 228"/>
          <p:cNvSpPr txBox="1">
            <a:spLocks noChangeArrowheads="1"/>
          </p:cNvSpPr>
          <p:nvPr/>
        </p:nvSpPr>
        <p:spPr bwMode="auto">
          <a:xfrm>
            <a:off x="6967538" y="38036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1660" name="Text Box 229"/>
          <p:cNvSpPr txBox="1">
            <a:spLocks noChangeArrowheads="1"/>
          </p:cNvSpPr>
          <p:nvPr/>
        </p:nvSpPr>
        <p:spPr bwMode="auto">
          <a:xfrm>
            <a:off x="7621588" y="38036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1661" name="Text Box 230"/>
          <p:cNvSpPr txBox="1">
            <a:spLocks noChangeArrowheads="1"/>
          </p:cNvSpPr>
          <p:nvPr/>
        </p:nvSpPr>
        <p:spPr bwMode="auto">
          <a:xfrm>
            <a:off x="8215313" y="37782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1662" name="Text Box 231"/>
          <p:cNvSpPr txBox="1">
            <a:spLocks noChangeArrowheads="1"/>
          </p:cNvSpPr>
          <p:nvPr/>
        </p:nvSpPr>
        <p:spPr bwMode="auto">
          <a:xfrm>
            <a:off x="8896350" y="37719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1663" name="Text Box 228"/>
          <p:cNvSpPr txBox="1">
            <a:spLocks noChangeArrowheads="1"/>
          </p:cNvSpPr>
          <p:nvPr/>
        </p:nvSpPr>
        <p:spPr bwMode="auto">
          <a:xfrm>
            <a:off x="4097338" y="2228850"/>
            <a:ext cx="584200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200" b="1">
                <a:latin typeface="바탕" pitchFamily="18" charset="-127"/>
                <a:ea typeface="바탕" pitchFamily="18" charset="-127"/>
              </a:rPr>
              <a:t>60.5</a:t>
            </a:r>
            <a:endParaRPr lang="ko-KR" altLang="en-US" sz="1200" b="1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21664" name="Text Box 228"/>
          <p:cNvSpPr txBox="1">
            <a:spLocks noChangeArrowheads="1"/>
          </p:cNvSpPr>
          <p:nvPr/>
        </p:nvSpPr>
        <p:spPr bwMode="auto">
          <a:xfrm>
            <a:off x="2243138" y="3790950"/>
            <a:ext cx="584200" cy="400050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매우</a:t>
            </a:r>
            <a:r>
              <a:rPr lang="en-US" altLang="ko-KR" sz="1000" b="1"/>
              <a:t> </a:t>
            </a:r>
            <a:r>
              <a:rPr lang="ko-KR" altLang="en-US" sz="1000" b="1"/>
              <a:t>불만족</a:t>
            </a:r>
          </a:p>
        </p:txBody>
      </p:sp>
      <p:sp>
        <p:nvSpPr>
          <p:cNvPr id="21665" name="Text Box 4"/>
          <p:cNvSpPr txBox="1">
            <a:spLocks noChangeArrowheads="1"/>
          </p:cNvSpPr>
          <p:nvPr/>
        </p:nvSpPr>
        <p:spPr bwMode="auto">
          <a:xfrm>
            <a:off x="7277100" y="346075"/>
            <a:ext cx="260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중앙광장 이용 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0D0C0AE0-B78A-4A9D-8524-11BF3A281352}" type="slidenum">
              <a:rPr lang="ko-KR" altLang="en-US" smtClean="0"/>
              <a:pPr/>
              <a:t>25</a:t>
            </a:fld>
            <a:endParaRPr lang="en-US" altLang="ko-KR" smtClean="0"/>
          </a:p>
        </p:txBody>
      </p:sp>
      <p:sp>
        <p:nvSpPr>
          <p:cNvPr id="22533" name="Text Box 12"/>
          <p:cNvSpPr txBox="1">
            <a:spLocks noChangeArrowheads="1"/>
          </p:cNvSpPr>
          <p:nvPr/>
        </p:nvSpPr>
        <p:spPr bwMode="auto">
          <a:xfrm>
            <a:off x="619125" y="952500"/>
            <a:ext cx="3989388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ko-KR" sz="1200" b="1"/>
              <a:t> </a:t>
            </a:r>
            <a:r>
              <a:rPr lang="ko-KR" altLang="en-US" sz="1200" b="1"/>
              <a:t>중앙광장 접근 만족도 및 휴식공간 이용 만족도</a:t>
            </a:r>
          </a:p>
        </p:txBody>
      </p:sp>
      <p:sp>
        <p:nvSpPr>
          <p:cNvPr id="22534" name="Text Box 13"/>
          <p:cNvSpPr txBox="1">
            <a:spLocks noChangeArrowheads="1"/>
          </p:cNvSpPr>
          <p:nvPr/>
        </p:nvSpPr>
        <p:spPr bwMode="auto">
          <a:xfrm>
            <a:off x="792163" y="1279525"/>
            <a:ext cx="8659812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중앙광장 접근 만족도는 그렇다</a:t>
            </a:r>
            <a:r>
              <a:rPr lang="en-US" altLang="ko-KR"/>
              <a:t>(47.3%), </a:t>
            </a:r>
            <a:r>
              <a:rPr lang="ko-KR" altLang="en-US"/>
              <a:t>보통</a:t>
            </a:r>
            <a:r>
              <a:rPr lang="en-US" altLang="ko-KR"/>
              <a:t>(38.3%), </a:t>
            </a:r>
            <a:r>
              <a:rPr lang="ko-KR" altLang="en-US"/>
              <a:t>매우 그렇다</a:t>
            </a:r>
            <a:r>
              <a:rPr lang="en-US" altLang="ko-KR"/>
              <a:t>(7.8%)</a:t>
            </a:r>
            <a:r>
              <a:rPr lang="ko-KR" altLang="en-US"/>
              <a:t>의 순으로 나타남    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중앙광장의 휴식공간으로서 만족도는 그렇다</a:t>
            </a:r>
            <a:r>
              <a:rPr lang="en-US" altLang="ko-KR"/>
              <a:t>(52.3%), </a:t>
            </a:r>
            <a:r>
              <a:rPr lang="ko-KR" altLang="en-US"/>
              <a:t>보통</a:t>
            </a:r>
            <a:r>
              <a:rPr lang="en-US" altLang="ko-KR"/>
              <a:t>(35.0%), </a:t>
            </a:r>
            <a:r>
              <a:rPr lang="ko-KR" altLang="en-US"/>
              <a:t>매우 그렇다</a:t>
            </a:r>
            <a:r>
              <a:rPr lang="en-US" altLang="ko-KR"/>
              <a:t>(9.1%)</a:t>
            </a:r>
            <a:r>
              <a:rPr lang="ko-KR" altLang="en-US"/>
              <a:t>의 순으로 나타남</a:t>
            </a:r>
          </a:p>
        </p:txBody>
      </p:sp>
      <p:sp>
        <p:nvSpPr>
          <p:cNvPr id="22535" name="Line 14"/>
          <p:cNvSpPr>
            <a:spLocks noChangeShapeType="1"/>
          </p:cNvSpPr>
          <p:nvPr/>
        </p:nvSpPr>
        <p:spPr bwMode="auto">
          <a:xfrm>
            <a:off x="5681663" y="20383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1" name="AutoShape 15"/>
          <p:cNvSpPr>
            <a:spLocks noChangeArrowheads="1"/>
          </p:cNvSpPr>
          <p:nvPr/>
        </p:nvSpPr>
        <p:spPr bwMode="auto">
          <a:xfrm>
            <a:off x="1930400" y="1949450"/>
            <a:ext cx="2676525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중앙광장  접근 만족도</a:t>
            </a:r>
          </a:p>
        </p:txBody>
      </p:sp>
      <p:sp>
        <p:nvSpPr>
          <p:cNvPr id="92" name="AutoShape 16"/>
          <p:cNvSpPr>
            <a:spLocks noChangeArrowheads="1"/>
          </p:cNvSpPr>
          <p:nvPr/>
        </p:nvSpPr>
        <p:spPr bwMode="auto">
          <a:xfrm>
            <a:off x="5913438" y="19494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중앙광장 휴식공간 이용 만족도</a:t>
            </a:r>
          </a:p>
        </p:txBody>
      </p:sp>
      <p:graphicFrame>
        <p:nvGraphicFramePr>
          <p:cNvPr id="93" name="Group 367"/>
          <p:cNvGraphicFramePr>
            <a:graphicFrameLocks noGrp="1"/>
          </p:cNvGraphicFramePr>
          <p:nvPr/>
        </p:nvGraphicFramePr>
        <p:xfrm>
          <a:off x="423863" y="4251325"/>
          <a:ext cx="8948737" cy="2412120"/>
        </p:xfrm>
        <a:graphic>
          <a:graphicData uri="http://schemas.openxmlformats.org/drawingml/2006/table">
            <a:tbl>
              <a:tblPr/>
              <a:tblGrid>
                <a:gridCol w="287337"/>
                <a:gridCol w="550863"/>
                <a:gridCol w="746125"/>
                <a:gridCol w="736600"/>
                <a:gridCol w="736600"/>
                <a:gridCol w="736600"/>
                <a:gridCol w="736600"/>
                <a:gridCol w="736600"/>
                <a:gridCol w="735012"/>
                <a:gridCol w="736600"/>
                <a:gridCol w="736600"/>
                <a:gridCol w="736600"/>
                <a:gridCol w="736600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중앙광장 접근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중앙광장 휴식공간 이용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47.3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109)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(68)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(80)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(47)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674" name="Text Box 226"/>
          <p:cNvSpPr txBox="1">
            <a:spLocks noChangeArrowheads="1"/>
          </p:cNvSpPr>
          <p:nvPr/>
        </p:nvSpPr>
        <p:spPr bwMode="auto">
          <a:xfrm>
            <a:off x="4673600" y="20494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(N=243 / %)</a:t>
            </a:r>
          </a:p>
        </p:txBody>
      </p:sp>
      <p:sp>
        <p:nvSpPr>
          <p:cNvPr id="22675" name="Text Box 227"/>
          <p:cNvSpPr txBox="1">
            <a:spLocks noChangeArrowheads="1"/>
          </p:cNvSpPr>
          <p:nvPr/>
        </p:nvSpPr>
        <p:spPr bwMode="auto">
          <a:xfrm>
            <a:off x="8434388" y="20367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(N=243 / %)</a:t>
            </a:r>
          </a:p>
        </p:txBody>
      </p:sp>
      <p:sp>
        <p:nvSpPr>
          <p:cNvPr id="22676" name="Rectangle 3"/>
          <p:cNvSpPr>
            <a:spLocks noChangeArrowheads="1"/>
          </p:cNvSpPr>
          <p:nvPr/>
        </p:nvSpPr>
        <p:spPr bwMode="auto">
          <a:xfrm>
            <a:off x="7621588" y="23256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2530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5942013" y="2233613"/>
          <a:ext cx="3524250" cy="1685925"/>
        </p:xfrm>
        <a:graphic>
          <a:graphicData uri="http://schemas.openxmlformats.org/presentationml/2006/ole">
            <p:oleObj spid="_x0000_s22530" name="차트" r:id="rId3" imgW="3524301" imgH="1847883" progId="MSGraph.Chart.8">
              <p:embed followColorScheme="full"/>
            </p:oleObj>
          </a:graphicData>
        </a:graphic>
      </p:graphicFrame>
      <p:sp>
        <p:nvSpPr>
          <p:cNvPr id="22677" name="Text Box 225"/>
          <p:cNvSpPr txBox="1">
            <a:spLocks noChangeArrowheads="1"/>
          </p:cNvSpPr>
          <p:nvPr/>
        </p:nvSpPr>
        <p:spPr bwMode="auto">
          <a:xfrm>
            <a:off x="6346825" y="37687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2678" name="Text Box 228"/>
          <p:cNvSpPr txBox="1">
            <a:spLocks noChangeArrowheads="1"/>
          </p:cNvSpPr>
          <p:nvPr/>
        </p:nvSpPr>
        <p:spPr bwMode="auto">
          <a:xfrm>
            <a:off x="6929438" y="37909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2679" name="Text Box 229"/>
          <p:cNvSpPr txBox="1">
            <a:spLocks noChangeArrowheads="1"/>
          </p:cNvSpPr>
          <p:nvPr/>
        </p:nvSpPr>
        <p:spPr bwMode="auto">
          <a:xfrm>
            <a:off x="7583488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2680" name="Text Box 230"/>
          <p:cNvSpPr txBox="1">
            <a:spLocks noChangeArrowheads="1"/>
          </p:cNvSpPr>
          <p:nvPr/>
        </p:nvSpPr>
        <p:spPr bwMode="auto">
          <a:xfrm>
            <a:off x="8177213" y="37655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2681" name="Text Box 231"/>
          <p:cNvSpPr txBox="1">
            <a:spLocks noChangeArrowheads="1"/>
          </p:cNvSpPr>
          <p:nvPr/>
        </p:nvSpPr>
        <p:spPr bwMode="auto">
          <a:xfrm>
            <a:off x="8858250" y="37592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2682" name="Rectangle 3"/>
          <p:cNvSpPr>
            <a:spLocks noChangeArrowheads="1"/>
          </p:cNvSpPr>
          <p:nvPr/>
        </p:nvSpPr>
        <p:spPr bwMode="auto">
          <a:xfrm>
            <a:off x="3570288" y="23510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6" name="Object 4"/>
          <p:cNvGraphicFramePr>
            <a:graphicFrameLocks noChangeAspect="1"/>
          </p:cNvGraphicFramePr>
          <p:nvPr/>
        </p:nvGraphicFramePr>
        <p:xfrm>
          <a:off x="1852613" y="22463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683" name="Text Box 225"/>
          <p:cNvSpPr txBox="1">
            <a:spLocks noChangeArrowheads="1"/>
          </p:cNvSpPr>
          <p:nvPr/>
        </p:nvSpPr>
        <p:spPr bwMode="auto">
          <a:xfrm>
            <a:off x="2244725" y="37941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2684" name="Text Box 228"/>
          <p:cNvSpPr txBox="1">
            <a:spLocks noChangeArrowheads="1"/>
          </p:cNvSpPr>
          <p:nvPr/>
        </p:nvSpPr>
        <p:spPr bwMode="auto">
          <a:xfrm>
            <a:off x="2611438" y="38163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2685" name="Text Box 229"/>
          <p:cNvSpPr txBox="1">
            <a:spLocks noChangeArrowheads="1"/>
          </p:cNvSpPr>
          <p:nvPr/>
        </p:nvSpPr>
        <p:spPr bwMode="auto">
          <a:xfrm>
            <a:off x="3481388" y="3816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2686" name="Text Box 230"/>
          <p:cNvSpPr txBox="1">
            <a:spLocks noChangeArrowheads="1"/>
          </p:cNvSpPr>
          <p:nvPr/>
        </p:nvSpPr>
        <p:spPr bwMode="auto">
          <a:xfrm>
            <a:off x="4125913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2687" name="Text Box 231"/>
          <p:cNvSpPr txBox="1">
            <a:spLocks noChangeArrowheads="1"/>
          </p:cNvSpPr>
          <p:nvPr/>
        </p:nvSpPr>
        <p:spPr bwMode="auto">
          <a:xfrm>
            <a:off x="4806950" y="37846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2688" name="Text Box 4"/>
          <p:cNvSpPr txBox="1">
            <a:spLocks noChangeArrowheads="1"/>
          </p:cNvSpPr>
          <p:nvPr/>
        </p:nvSpPr>
        <p:spPr bwMode="auto">
          <a:xfrm>
            <a:off x="7277100" y="346075"/>
            <a:ext cx="260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중앙광장 이용 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A4C8A5A-3E90-4A98-9091-98DA9E33C6E7}" type="slidenum">
              <a:rPr lang="ko-KR" altLang="en-US" smtClean="0"/>
              <a:pPr/>
              <a:t>26</a:t>
            </a:fld>
            <a:endParaRPr lang="en-US" altLang="ko-KR" smtClean="0"/>
          </a:p>
        </p:txBody>
      </p:sp>
      <p:sp>
        <p:nvSpPr>
          <p:cNvPr id="23557" name="Text Box 12"/>
          <p:cNvSpPr txBox="1">
            <a:spLocks noChangeArrowheads="1"/>
          </p:cNvSpPr>
          <p:nvPr/>
        </p:nvSpPr>
        <p:spPr bwMode="auto">
          <a:xfrm>
            <a:off x="619125" y="952500"/>
            <a:ext cx="5349875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ko-KR" sz="1200" b="1"/>
              <a:t> </a:t>
            </a:r>
            <a:r>
              <a:rPr lang="ko-KR" altLang="en-US" sz="1200" b="1"/>
              <a:t>중앙광장 </a:t>
            </a:r>
            <a:r>
              <a:rPr lang="en-US" altLang="ko-KR" sz="1200" b="1"/>
              <a:t>, </a:t>
            </a:r>
            <a:r>
              <a:rPr lang="ko-KR" altLang="en-US" sz="1200" b="1"/>
              <a:t>인라인도로 운동공간  만족도 및 축구공화장실 이용 만족도</a:t>
            </a:r>
          </a:p>
        </p:txBody>
      </p:sp>
      <p:sp>
        <p:nvSpPr>
          <p:cNvPr id="23558" name="Text Box 13"/>
          <p:cNvSpPr txBox="1">
            <a:spLocks noChangeArrowheads="1"/>
          </p:cNvSpPr>
          <p:nvPr/>
        </p:nvSpPr>
        <p:spPr bwMode="auto">
          <a:xfrm>
            <a:off x="792163" y="1279525"/>
            <a:ext cx="8659812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중앙광장 및 인라인도로 운동공간으로서 만족도는 그렇다</a:t>
            </a:r>
            <a:r>
              <a:rPr lang="en-US" altLang="ko-KR"/>
              <a:t>(58%), </a:t>
            </a:r>
            <a:r>
              <a:rPr lang="ko-KR" altLang="en-US"/>
              <a:t>보통</a:t>
            </a:r>
            <a:r>
              <a:rPr lang="en-US" altLang="ko-KR"/>
              <a:t>(27.6%), </a:t>
            </a:r>
            <a:r>
              <a:rPr lang="ko-KR" altLang="en-US"/>
              <a:t>매우 그렇다</a:t>
            </a:r>
            <a:r>
              <a:rPr lang="en-US" altLang="ko-KR"/>
              <a:t>(11.5%)</a:t>
            </a:r>
            <a:r>
              <a:rPr lang="ko-KR" altLang="en-US"/>
              <a:t>의 순으로 나타남    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중앙광장 축구공화장실 만족도는 그렇다</a:t>
            </a:r>
            <a:r>
              <a:rPr lang="en-US" altLang="ko-KR"/>
              <a:t>(46.1%), </a:t>
            </a:r>
            <a:r>
              <a:rPr lang="ko-KR" altLang="en-US"/>
              <a:t>보통</a:t>
            </a:r>
            <a:r>
              <a:rPr lang="en-US" altLang="ko-KR"/>
              <a:t>(34.6%), </a:t>
            </a:r>
            <a:r>
              <a:rPr lang="ko-KR" altLang="en-US"/>
              <a:t>매우 그렇다</a:t>
            </a:r>
            <a:r>
              <a:rPr lang="en-US" altLang="ko-KR"/>
              <a:t>(13.6%)</a:t>
            </a:r>
            <a:r>
              <a:rPr lang="ko-KR" altLang="en-US"/>
              <a:t>의 순으로 나타남</a:t>
            </a:r>
          </a:p>
        </p:txBody>
      </p:sp>
      <p:sp>
        <p:nvSpPr>
          <p:cNvPr id="23559" name="Line 14"/>
          <p:cNvSpPr>
            <a:spLocks noChangeShapeType="1"/>
          </p:cNvSpPr>
          <p:nvPr/>
        </p:nvSpPr>
        <p:spPr bwMode="auto">
          <a:xfrm>
            <a:off x="5681663" y="20383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1" name="AutoShape 15"/>
          <p:cNvSpPr>
            <a:spLocks noChangeArrowheads="1"/>
          </p:cNvSpPr>
          <p:nvPr/>
        </p:nvSpPr>
        <p:spPr bwMode="auto">
          <a:xfrm>
            <a:off x="1828800" y="1949450"/>
            <a:ext cx="2908300" cy="336550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중앙광장 </a:t>
            </a:r>
            <a:r>
              <a:rPr lang="en-US" altLang="ko-KR" sz="1200" b="1" dirty="0">
                <a:solidFill>
                  <a:schemeClr val="bg1"/>
                </a:solidFill>
                <a:cs typeface="한컴돋움" pitchFamily="18" charset="2"/>
              </a:rPr>
              <a:t>, </a:t>
            </a:r>
            <a:r>
              <a:rPr lang="ko-KR" altLang="en-US" sz="1200" b="1" dirty="0" err="1">
                <a:solidFill>
                  <a:schemeClr val="bg1"/>
                </a:solidFill>
                <a:cs typeface="한컴돋움" pitchFamily="18" charset="2"/>
              </a:rPr>
              <a:t>인라인도로</a:t>
            </a: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 운동공간 만족도</a:t>
            </a:r>
          </a:p>
        </p:txBody>
      </p:sp>
      <p:sp>
        <p:nvSpPr>
          <p:cNvPr id="92" name="AutoShape 16"/>
          <p:cNvSpPr>
            <a:spLocks noChangeArrowheads="1"/>
          </p:cNvSpPr>
          <p:nvPr/>
        </p:nvSpPr>
        <p:spPr bwMode="auto">
          <a:xfrm>
            <a:off x="5951538" y="19494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축구공화장실 이용 만족도</a:t>
            </a:r>
          </a:p>
        </p:txBody>
      </p:sp>
      <p:graphicFrame>
        <p:nvGraphicFramePr>
          <p:cNvPr id="93" name="Group 367"/>
          <p:cNvGraphicFramePr>
            <a:graphicFrameLocks noGrp="1"/>
          </p:cNvGraphicFramePr>
          <p:nvPr/>
        </p:nvGraphicFramePr>
        <p:xfrm>
          <a:off x="423863" y="4251325"/>
          <a:ext cx="8948734" cy="2412120"/>
        </p:xfrm>
        <a:graphic>
          <a:graphicData uri="http://schemas.openxmlformats.org/drawingml/2006/table">
            <a:tbl>
              <a:tblPr/>
              <a:tblGrid>
                <a:gridCol w="287335"/>
                <a:gridCol w="550475"/>
                <a:gridCol w="746744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  <a:gridCol w="736418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중앙광장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인라인도로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운동공간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중앙광장 축구공화장실 이용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109)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(68)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36.8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(80)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(47)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61.7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698" name="Text Box 226"/>
          <p:cNvSpPr txBox="1">
            <a:spLocks noChangeArrowheads="1"/>
          </p:cNvSpPr>
          <p:nvPr/>
        </p:nvSpPr>
        <p:spPr bwMode="auto">
          <a:xfrm>
            <a:off x="4699000" y="20494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(N=243 / %)</a:t>
            </a:r>
          </a:p>
        </p:txBody>
      </p:sp>
      <p:sp>
        <p:nvSpPr>
          <p:cNvPr id="23699" name="Text Box 227"/>
          <p:cNvSpPr txBox="1">
            <a:spLocks noChangeArrowheads="1"/>
          </p:cNvSpPr>
          <p:nvPr/>
        </p:nvSpPr>
        <p:spPr bwMode="auto">
          <a:xfrm>
            <a:off x="8472488" y="20367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(N=243 / %)</a:t>
            </a:r>
          </a:p>
        </p:txBody>
      </p:sp>
      <p:sp>
        <p:nvSpPr>
          <p:cNvPr id="23700" name="Rectangle 3"/>
          <p:cNvSpPr>
            <a:spLocks noChangeArrowheads="1"/>
          </p:cNvSpPr>
          <p:nvPr/>
        </p:nvSpPr>
        <p:spPr bwMode="auto">
          <a:xfrm>
            <a:off x="7659688" y="23256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3554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5980113" y="2233613"/>
          <a:ext cx="3524250" cy="1685925"/>
        </p:xfrm>
        <a:graphic>
          <a:graphicData uri="http://schemas.openxmlformats.org/presentationml/2006/ole">
            <p:oleObj spid="_x0000_s23554" name="차트" r:id="rId3" imgW="3524301" imgH="1847883" progId="MSGraph.Chart.8">
              <p:embed followColorScheme="full"/>
            </p:oleObj>
          </a:graphicData>
        </a:graphic>
      </p:graphicFrame>
      <p:sp>
        <p:nvSpPr>
          <p:cNvPr id="23701" name="Text Box 225"/>
          <p:cNvSpPr txBox="1">
            <a:spLocks noChangeArrowheads="1"/>
          </p:cNvSpPr>
          <p:nvPr/>
        </p:nvSpPr>
        <p:spPr bwMode="auto">
          <a:xfrm>
            <a:off x="6384925" y="37687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3702" name="Text Box 228"/>
          <p:cNvSpPr txBox="1">
            <a:spLocks noChangeArrowheads="1"/>
          </p:cNvSpPr>
          <p:nvPr/>
        </p:nvSpPr>
        <p:spPr bwMode="auto">
          <a:xfrm>
            <a:off x="6967538" y="37909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3703" name="Text Box 229"/>
          <p:cNvSpPr txBox="1">
            <a:spLocks noChangeArrowheads="1"/>
          </p:cNvSpPr>
          <p:nvPr/>
        </p:nvSpPr>
        <p:spPr bwMode="auto">
          <a:xfrm>
            <a:off x="7621588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3704" name="Text Box 230"/>
          <p:cNvSpPr txBox="1">
            <a:spLocks noChangeArrowheads="1"/>
          </p:cNvSpPr>
          <p:nvPr/>
        </p:nvSpPr>
        <p:spPr bwMode="auto">
          <a:xfrm>
            <a:off x="8215313" y="37655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3705" name="Text Box 231"/>
          <p:cNvSpPr txBox="1">
            <a:spLocks noChangeArrowheads="1"/>
          </p:cNvSpPr>
          <p:nvPr/>
        </p:nvSpPr>
        <p:spPr bwMode="auto">
          <a:xfrm>
            <a:off x="8896350" y="37592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3706" name="Rectangle 3"/>
          <p:cNvSpPr>
            <a:spLocks noChangeArrowheads="1"/>
          </p:cNvSpPr>
          <p:nvPr/>
        </p:nvSpPr>
        <p:spPr bwMode="auto">
          <a:xfrm>
            <a:off x="3595688" y="23510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6" name="Object 3"/>
          <p:cNvGraphicFramePr>
            <a:graphicFrameLocks noChangeAspect="1"/>
          </p:cNvGraphicFramePr>
          <p:nvPr/>
        </p:nvGraphicFramePr>
        <p:xfrm>
          <a:off x="1878013" y="22590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3707" name="Text Box 225"/>
          <p:cNvSpPr txBox="1">
            <a:spLocks noChangeArrowheads="1"/>
          </p:cNvSpPr>
          <p:nvPr/>
        </p:nvSpPr>
        <p:spPr bwMode="auto">
          <a:xfrm>
            <a:off x="2270125" y="37941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전혀 그렇지</a:t>
            </a:r>
          </a:p>
        </p:txBody>
      </p:sp>
      <p:sp>
        <p:nvSpPr>
          <p:cNvPr id="23708" name="Text Box 228"/>
          <p:cNvSpPr txBox="1">
            <a:spLocks noChangeArrowheads="1"/>
          </p:cNvSpPr>
          <p:nvPr/>
        </p:nvSpPr>
        <p:spPr bwMode="auto">
          <a:xfrm>
            <a:off x="2878138" y="38163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err="1"/>
              <a:t>그렇지않다</a:t>
            </a:r>
            <a:endParaRPr lang="ko-KR" altLang="en-US" sz="1000" b="1" dirty="0"/>
          </a:p>
        </p:txBody>
      </p:sp>
      <p:sp>
        <p:nvSpPr>
          <p:cNvPr id="23709" name="Text Box 229"/>
          <p:cNvSpPr txBox="1">
            <a:spLocks noChangeArrowheads="1"/>
          </p:cNvSpPr>
          <p:nvPr/>
        </p:nvSpPr>
        <p:spPr bwMode="auto">
          <a:xfrm>
            <a:off x="3506788" y="3816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3710" name="Text Box 230"/>
          <p:cNvSpPr txBox="1">
            <a:spLocks noChangeArrowheads="1"/>
          </p:cNvSpPr>
          <p:nvPr/>
        </p:nvSpPr>
        <p:spPr bwMode="auto">
          <a:xfrm>
            <a:off x="4151313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3711" name="Text Box 231"/>
          <p:cNvSpPr txBox="1">
            <a:spLocks noChangeArrowheads="1"/>
          </p:cNvSpPr>
          <p:nvPr/>
        </p:nvSpPr>
        <p:spPr bwMode="auto">
          <a:xfrm>
            <a:off x="4832350" y="37846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3712" name="Text Box 4"/>
          <p:cNvSpPr txBox="1">
            <a:spLocks noChangeArrowheads="1"/>
          </p:cNvSpPr>
          <p:nvPr/>
        </p:nvSpPr>
        <p:spPr bwMode="auto">
          <a:xfrm>
            <a:off x="7277100" y="346075"/>
            <a:ext cx="260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중앙광장 이용 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162A0FE-EC32-4C71-B2F3-2A192D4694E4}" type="slidenum">
              <a:rPr lang="ko-KR" altLang="en-US" smtClean="0"/>
              <a:pPr/>
              <a:t>27</a:t>
            </a:fld>
            <a:endParaRPr lang="en-US" altLang="ko-KR" smtClean="0"/>
          </a:p>
        </p:txBody>
      </p:sp>
      <p:sp>
        <p:nvSpPr>
          <p:cNvPr id="24581" name="Text Box 12"/>
          <p:cNvSpPr txBox="1">
            <a:spLocks noChangeArrowheads="1"/>
          </p:cNvSpPr>
          <p:nvPr/>
        </p:nvSpPr>
        <p:spPr bwMode="auto">
          <a:xfrm>
            <a:off x="619125" y="952500"/>
            <a:ext cx="5349875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en-US" altLang="ko-KR" sz="1200" b="1"/>
              <a:t> </a:t>
            </a:r>
            <a:r>
              <a:rPr lang="ko-KR" altLang="en-US" sz="1200" b="1"/>
              <a:t>중앙광장 매점 이용 만족도 및 중앙광장 주변환경</a:t>
            </a:r>
            <a:r>
              <a:rPr lang="en-US" altLang="ko-KR" sz="1200" b="1"/>
              <a:t>, </a:t>
            </a:r>
            <a:r>
              <a:rPr lang="ko-KR" altLang="en-US" sz="1200" b="1"/>
              <a:t>조경 만족도</a:t>
            </a:r>
          </a:p>
        </p:txBody>
      </p:sp>
      <p:sp>
        <p:nvSpPr>
          <p:cNvPr id="24582" name="Text Box 13"/>
          <p:cNvSpPr txBox="1">
            <a:spLocks noChangeArrowheads="1"/>
          </p:cNvSpPr>
          <p:nvPr/>
        </p:nvSpPr>
        <p:spPr bwMode="auto">
          <a:xfrm>
            <a:off x="792163" y="1279525"/>
            <a:ext cx="8659812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중앙광장 매점이용 만족도는 보통</a:t>
            </a:r>
            <a:r>
              <a:rPr lang="en-US" altLang="ko-KR"/>
              <a:t>(45.7%), </a:t>
            </a:r>
            <a:r>
              <a:rPr lang="ko-KR" altLang="en-US"/>
              <a:t>그렇다</a:t>
            </a:r>
            <a:r>
              <a:rPr lang="en-US" altLang="ko-KR"/>
              <a:t>(41.2%), </a:t>
            </a:r>
            <a:r>
              <a:rPr lang="ko-KR" altLang="en-US"/>
              <a:t>매우 그렇다</a:t>
            </a:r>
            <a:r>
              <a:rPr lang="en-US" altLang="ko-KR"/>
              <a:t>(8.6%)</a:t>
            </a:r>
            <a:r>
              <a:rPr lang="ko-KR" altLang="en-US"/>
              <a:t>의 순으로 나타남    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/>
              <a:t>중앙광장 주변환경 및 조경 만족도는 그렇다</a:t>
            </a:r>
            <a:r>
              <a:rPr lang="en-US" altLang="ko-KR"/>
              <a:t>(50.2%), </a:t>
            </a:r>
            <a:r>
              <a:rPr lang="ko-KR" altLang="en-US"/>
              <a:t>보통</a:t>
            </a:r>
            <a:r>
              <a:rPr lang="en-US" altLang="ko-KR"/>
              <a:t>(32.5%), </a:t>
            </a:r>
            <a:r>
              <a:rPr lang="ko-KR" altLang="en-US"/>
              <a:t>매우 그렇다</a:t>
            </a:r>
            <a:r>
              <a:rPr lang="en-US" altLang="ko-KR"/>
              <a:t>(14.8%)</a:t>
            </a:r>
            <a:r>
              <a:rPr lang="ko-KR" altLang="en-US"/>
              <a:t>의 순으로 나타남</a:t>
            </a:r>
          </a:p>
        </p:txBody>
      </p:sp>
      <p:sp>
        <p:nvSpPr>
          <p:cNvPr id="24583" name="Line 14"/>
          <p:cNvSpPr>
            <a:spLocks noChangeShapeType="1"/>
          </p:cNvSpPr>
          <p:nvPr/>
        </p:nvSpPr>
        <p:spPr bwMode="auto">
          <a:xfrm>
            <a:off x="5465763" y="20383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1" name="AutoShape 15"/>
          <p:cNvSpPr>
            <a:spLocks noChangeArrowheads="1"/>
          </p:cNvSpPr>
          <p:nvPr/>
        </p:nvSpPr>
        <p:spPr bwMode="auto">
          <a:xfrm>
            <a:off x="1612900" y="1873250"/>
            <a:ext cx="2908300" cy="336550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중앙광장  매점이용 만족도</a:t>
            </a:r>
          </a:p>
        </p:txBody>
      </p:sp>
      <p:sp>
        <p:nvSpPr>
          <p:cNvPr id="92" name="AutoShape 16"/>
          <p:cNvSpPr>
            <a:spLocks noChangeArrowheads="1"/>
          </p:cNvSpPr>
          <p:nvPr/>
        </p:nvSpPr>
        <p:spPr bwMode="auto">
          <a:xfrm>
            <a:off x="5697538" y="18732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중앙광장 주변환경</a:t>
            </a:r>
            <a:r>
              <a:rPr lang="en-US" altLang="ko-KR" sz="1200" b="1" dirty="0">
                <a:solidFill>
                  <a:schemeClr val="bg1"/>
                </a:solidFill>
                <a:cs typeface="한컴돋움" pitchFamily="18" charset="2"/>
              </a:rPr>
              <a:t>, </a:t>
            </a: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조경 만족도</a:t>
            </a:r>
          </a:p>
        </p:txBody>
      </p:sp>
      <p:graphicFrame>
        <p:nvGraphicFramePr>
          <p:cNvPr id="93" name="Group 367"/>
          <p:cNvGraphicFramePr>
            <a:graphicFrameLocks noGrp="1"/>
          </p:cNvGraphicFramePr>
          <p:nvPr/>
        </p:nvGraphicFramePr>
        <p:xfrm>
          <a:off x="474663" y="4251325"/>
          <a:ext cx="8823325" cy="2470032"/>
        </p:xfrm>
        <a:graphic>
          <a:graphicData uri="http://schemas.openxmlformats.org/drawingml/2006/table">
            <a:tbl>
              <a:tblPr/>
              <a:tblGrid>
                <a:gridCol w="173037"/>
                <a:gridCol w="525463"/>
                <a:gridCol w="593725"/>
                <a:gridCol w="823912"/>
                <a:gridCol w="663575"/>
                <a:gridCol w="677863"/>
                <a:gridCol w="757237"/>
                <a:gridCol w="771525"/>
                <a:gridCol w="828675"/>
                <a:gridCol w="800100"/>
                <a:gridCol w="730250"/>
                <a:gridCol w="677863"/>
                <a:gridCol w="800100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중앙광장 매점이용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중앙광장 주변환경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조경 만족도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이다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45.7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109)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47.7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(68)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60.3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(80)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(47)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722" name="Text Box 226"/>
          <p:cNvSpPr txBox="1">
            <a:spLocks noChangeArrowheads="1"/>
          </p:cNvSpPr>
          <p:nvPr/>
        </p:nvSpPr>
        <p:spPr bwMode="auto">
          <a:xfrm>
            <a:off x="4483100" y="19732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(N=243 / %)</a:t>
            </a:r>
          </a:p>
        </p:txBody>
      </p:sp>
      <p:sp>
        <p:nvSpPr>
          <p:cNvPr id="24723" name="Text Box 227"/>
          <p:cNvSpPr txBox="1">
            <a:spLocks noChangeArrowheads="1"/>
          </p:cNvSpPr>
          <p:nvPr/>
        </p:nvSpPr>
        <p:spPr bwMode="auto">
          <a:xfrm>
            <a:off x="8218488" y="20367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(N=243 / %)</a:t>
            </a:r>
          </a:p>
        </p:txBody>
      </p:sp>
      <p:sp>
        <p:nvSpPr>
          <p:cNvPr id="24724" name="Rectangle 3"/>
          <p:cNvSpPr>
            <a:spLocks noChangeArrowheads="1"/>
          </p:cNvSpPr>
          <p:nvPr/>
        </p:nvSpPr>
        <p:spPr bwMode="auto">
          <a:xfrm>
            <a:off x="7405688" y="23256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4578" name="Object 3"/>
          <p:cNvGraphicFramePr>
            <a:graphicFrameLocks noChangeAspect="1"/>
          </p:cNvGraphicFramePr>
          <p:nvPr>
            <p:ph sz="half" idx="4294967295"/>
          </p:nvPr>
        </p:nvGraphicFramePr>
        <p:xfrm>
          <a:off x="5726113" y="2233613"/>
          <a:ext cx="3524250" cy="1685925"/>
        </p:xfrm>
        <a:graphic>
          <a:graphicData uri="http://schemas.openxmlformats.org/presentationml/2006/ole">
            <p:oleObj spid="_x0000_s24578" name="차트" r:id="rId3" imgW="3524301" imgH="1847883" progId="MSGraph.Chart.8">
              <p:embed followColorScheme="full"/>
            </p:oleObj>
          </a:graphicData>
        </a:graphic>
      </p:graphicFrame>
      <p:sp>
        <p:nvSpPr>
          <p:cNvPr id="24725" name="Text Box 225"/>
          <p:cNvSpPr txBox="1">
            <a:spLocks noChangeArrowheads="1"/>
          </p:cNvSpPr>
          <p:nvPr/>
        </p:nvSpPr>
        <p:spPr bwMode="auto">
          <a:xfrm>
            <a:off x="6130925" y="37687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4726" name="Text Box 228"/>
          <p:cNvSpPr txBox="1">
            <a:spLocks noChangeArrowheads="1"/>
          </p:cNvSpPr>
          <p:nvPr/>
        </p:nvSpPr>
        <p:spPr bwMode="auto">
          <a:xfrm>
            <a:off x="6713538" y="37909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4727" name="Text Box 229"/>
          <p:cNvSpPr txBox="1">
            <a:spLocks noChangeArrowheads="1"/>
          </p:cNvSpPr>
          <p:nvPr/>
        </p:nvSpPr>
        <p:spPr bwMode="auto">
          <a:xfrm>
            <a:off x="7367588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4728" name="Text Box 230"/>
          <p:cNvSpPr txBox="1">
            <a:spLocks noChangeArrowheads="1"/>
          </p:cNvSpPr>
          <p:nvPr/>
        </p:nvSpPr>
        <p:spPr bwMode="auto">
          <a:xfrm>
            <a:off x="7961313" y="37655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4729" name="Text Box 231"/>
          <p:cNvSpPr txBox="1">
            <a:spLocks noChangeArrowheads="1"/>
          </p:cNvSpPr>
          <p:nvPr/>
        </p:nvSpPr>
        <p:spPr bwMode="auto">
          <a:xfrm>
            <a:off x="8642350" y="37592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4730" name="Rectangle 3"/>
          <p:cNvSpPr>
            <a:spLocks noChangeArrowheads="1"/>
          </p:cNvSpPr>
          <p:nvPr/>
        </p:nvSpPr>
        <p:spPr bwMode="auto">
          <a:xfrm>
            <a:off x="3379788" y="23510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6" name="Object 3"/>
          <p:cNvGraphicFramePr>
            <a:graphicFrameLocks noChangeAspect="1"/>
          </p:cNvGraphicFramePr>
          <p:nvPr/>
        </p:nvGraphicFramePr>
        <p:xfrm>
          <a:off x="1636713" y="22590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731" name="Text Box 225"/>
          <p:cNvSpPr txBox="1">
            <a:spLocks noChangeArrowheads="1"/>
          </p:cNvSpPr>
          <p:nvPr/>
        </p:nvSpPr>
        <p:spPr bwMode="auto">
          <a:xfrm>
            <a:off x="2079625" y="37941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4732" name="Text Box 228"/>
          <p:cNvSpPr txBox="1">
            <a:spLocks noChangeArrowheads="1"/>
          </p:cNvSpPr>
          <p:nvPr/>
        </p:nvSpPr>
        <p:spPr bwMode="auto">
          <a:xfrm>
            <a:off x="2662238" y="38163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4733" name="Text Box 229"/>
          <p:cNvSpPr txBox="1">
            <a:spLocks noChangeArrowheads="1"/>
          </p:cNvSpPr>
          <p:nvPr/>
        </p:nvSpPr>
        <p:spPr bwMode="auto">
          <a:xfrm>
            <a:off x="3265488" y="3816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보통</a:t>
            </a:r>
          </a:p>
        </p:txBody>
      </p:sp>
      <p:sp>
        <p:nvSpPr>
          <p:cNvPr id="24734" name="Text Box 230"/>
          <p:cNvSpPr txBox="1">
            <a:spLocks noChangeArrowheads="1"/>
          </p:cNvSpPr>
          <p:nvPr/>
        </p:nvSpPr>
        <p:spPr bwMode="auto">
          <a:xfrm>
            <a:off x="3935413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4735" name="Text Box 231"/>
          <p:cNvSpPr txBox="1">
            <a:spLocks noChangeArrowheads="1"/>
          </p:cNvSpPr>
          <p:nvPr/>
        </p:nvSpPr>
        <p:spPr bwMode="auto">
          <a:xfrm>
            <a:off x="4616450" y="37846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4736" name="Text Box 4"/>
          <p:cNvSpPr txBox="1">
            <a:spLocks noChangeArrowheads="1"/>
          </p:cNvSpPr>
          <p:nvPr/>
        </p:nvSpPr>
        <p:spPr bwMode="auto">
          <a:xfrm>
            <a:off x="7277100" y="346075"/>
            <a:ext cx="2603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중앙광장 이용 만족도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FBB911E-635F-471F-9E42-59E7FAF2E7F0}" type="slidenum">
              <a:rPr lang="ko-KR" altLang="en-US" smtClean="0"/>
              <a:pPr/>
              <a:t>28</a:t>
            </a:fld>
            <a:endParaRPr lang="en-US" altLang="ko-KR" smtClean="0"/>
          </a:p>
        </p:txBody>
      </p:sp>
      <p:sp>
        <p:nvSpPr>
          <p:cNvPr id="25604" name="Text Box 1026"/>
          <p:cNvSpPr txBox="1">
            <a:spLocks noChangeArrowheads="1"/>
          </p:cNvSpPr>
          <p:nvPr/>
        </p:nvSpPr>
        <p:spPr bwMode="auto">
          <a:xfrm>
            <a:off x="619125" y="1219200"/>
            <a:ext cx="3219450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다음경기 </a:t>
            </a:r>
            <a:r>
              <a:rPr lang="ko-KR" altLang="en-US" sz="1200" b="1" dirty="0" smtClean="0"/>
              <a:t>재방문 의사</a:t>
            </a:r>
            <a:endParaRPr lang="ko-KR" altLang="en-US" sz="1200" b="1" dirty="0"/>
          </a:p>
        </p:txBody>
      </p:sp>
      <p:sp>
        <p:nvSpPr>
          <p:cNvPr id="25605" name="Text Box 1027"/>
          <p:cNvSpPr txBox="1">
            <a:spLocks noChangeArrowheads="1"/>
          </p:cNvSpPr>
          <p:nvPr/>
        </p:nvSpPr>
        <p:spPr bwMode="auto">
          <a:xfrm>
            <a:off x="792163" y="1597025"/>
            <a:ext cx="8659812" cy="575542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다음 경기의 </a:t>
            </a:r>
            <a:r>
              <a:rPr lang="ko-KR" altLang="en-US" dirty="0" smtClean="0"/>
              <a:t>재방문의사에 </a:t>
            </a:r>
            <a:r>
              <a:rPr lang="ko-KR" altLang="en-US" dirty="0"/>
              <a:t>대하여 매우 그렇다</a:t>
            </a:r>
            <a:r>
              <a:rPr lang="en-US" altLang="ko-KR" dirty="0"/>
              <a:t>(48.3%), </a:t>
            </a:r>
            <a:r>
              <a:rPr lang="ko-KR" altLang="en-US" dirty="0"/>
              <a:t>그렇다</a:t>
            </a:r>
            <a:r>
              <a:rPr lang="en-US" altLang="ko-KR" dirty="0"/>
              <a:t>(38.4%), </a:t>
            </a:r>
            <a:r>
              <a:rPr lang="ko-KR" altLang="en-US" dirty="0"/>
              <a:t>보통이다</a:t>
            </a:r>
            <a:r>
              <a:rPr lang="en-US" altLang="ko-KR" dirty="0"/>
              <a:t>(13.2%)</a:t>
            </a:r>
            <a:r>
              <a:rPr lang="ko-KR" altLang="en-US" dirty="0"/>
              <a:t>로 수원월드컵경기장 관람객 충성도가 </a:t>
            </a:r>
            <a:endParaRPr lang="en-US" altLang="ko-KR" dirty="0" smtClean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</a:pPr>
            <a:r>
              <a:rPr lang="en-US" altLang="ko-KR" dirty="0" smtClean="0"/>
              <a:t>    </a:t>
            </a:r>
            <a:r>
              <a:rPr lang="ko-KR" altLang="en-US" dirty="0" smtClean="0"/>
              <a:t>높게 나타남</a:t>
            </a:r>
            <a:endParaRPr lang="ko-KR" altLang="en-US" dirty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en-US" altLang="ko-KR" dirty="0"/>
              <a:t>10~20</a:t>
            </a:r>
            <a:r>
              <a:rPr lang="ko-KR" altLang="en-US" dirty="0"/>
              <a:t>대 연령층에서 약 </a:t>
            </a:r>
            <a:r>
              <a:rPr lang="en-US" altLang="ko-KR" dirty="0"/>
              <a:t>60%</a:t>
            </a:r>
            <a:r>
              <a:rPr lang="ko-KR" altLang="en-US" dirty="0"/>
              <a:t>의 </a:t>
            </a:r>
            <a:r>
              <a:rPr lang="ko-KR" altLang="en-US" dirty="0" smtClean="0"/>
              <a:t>재방문의사를 </a:t>
            </a:r>
            <a:r>
              <a:rPr lang="ko-KR" altLang="en-US" dirty="0"/>
              <a:t>나타남</a:t>
            </a:r>
          </a:p>
        </p:txBody>
      </p:sp>
      <p:graphicFrame>
        <p:nvGraphicFramePr>
          <p:cNvPr id="16" name="Object 1280"/>
          <p:cNvGraphicFramePr>
            <a:graphicFrameLocks noChangeAspect="1"/>
          </p:cNvGraphicFramePr>
          <p:nvPr/>
        </p:nvGraphicFramePr>
        <p:xfrm>
          <a:off x="1252538" y="3260725"/>
          <a:ext cx="2981325" cy="2828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4149" name="AutoShape 1029"/>
          <p:cNvSpPr>
            <a:spLocks noChangeArrowheads="1"/>
          </p:cNvSpPr>
          <p:nvPr/>
        </p:nvSpPr>
        <p:spPr bwMode="auto">
          <a:xfrm>
            <a:off x="720725" y="2544763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다음 경기 재방문</a:t>
            </a:r>
          </a:p>
        </p:txBody>
      </p:sp>
      <p:sp>
        <p:nvSpPr>
          <p:cNvPr id="25607" name="Text Box 1030"/>
          <p:cNvSpPr txBox="1">
            <a:spLocks noChangeArrowheads="1"/>
          </p:cNvSpPr>
          <p:nvPr/>
        </p:nvSpPr>
        <p:spPr bwMode="auto">
          <a:xfrm>
            <a:off x="757238" y="2901950"/>
            <a:ext cx="10572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graphicFrame>
        <p:nvGraphicFramePr>
          <p:cNvPr id="135423" name="Group 1279"/>
          <p:cNvGraphicFramePr>
            <a:graphicFrameLocks noGrp="1"/>
          </p:cNvGraphicFramePr>
          <p:nvPr/>
        </p:nvGraphicFramePr>
        <p:xfrm>
          <a:off x="4837113" y="3073400"/>
          <a:ext cx="4649791" cy="3073399"/>
        </p:xfrm>
        <a:graphic>
          <a:graphicData uri="http://schemas.openxmlformats.org/drawingml/2006/table">
            <a:tbl>
              <a:tblPr/>
              <a:tblGrid>
                <a:gridCol w="367223"/>
                <a:gridCol w="652841"/>
                <a:gridCol w="505528"/>
                <a:gridCol w="711748"/>
                <a:gridCol w="637539"/>
                <a:gridCol w="595037"/>
                <a:gridCol w="627340"/>
                <a:gridCol w="552535"/>
              </a:tblGrid>
              <a:tr h="432221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않다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이다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32744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13.2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38.4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48.3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</a:tr>
              <a:tr h="330534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14.7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37.2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48.1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11.6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39.7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48.6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59.3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16.3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23.5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60.2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12.6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49.5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37.9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17.3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46.2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36.5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93" name="Text Box 1275"/>
          <p:cNvSpPr txBox="1">
            <a:spLocks noChangeArrowheads="1"/>
          </p:cNvSpPr>
          <p:nvPr/>
        </p:nvSpPr>
        <p:spPr bwMode="auto">
          <a:xfrm>
            <a:off x="3341688" y="32194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5694" name="Text Box 1276"/>
          <p:cNvSpPr txBox="1">
            <a:spLocks noChangeArrowheads="1"/>
          </p:cNvSpPr>
          <p:nvPr/>
        </p:nvSpPr>
        <p:spPr bwMode="auto">
          <a:xfrm>
            <a:off x="4151313" y="4832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5695" name="Text Box 1277"/>
          <p:cNvSpPr txBox="1">
            <a:spLocks noChangeArrowheads="1"/>
          </p:cNvSpPr>
          <p:nvPr/>
        </p:nvSpPr>
        <p:spPr bwMode="auto">
          <a:xfrm>
            <a:off x="793750" y="36830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5696" name="Text Box 4"/>
          <p:cNvSpPr txBox="1">
            <a:spLocks noChangeArrowheads="1"/>
          </p:cNvSpPr>
          <p:nvPr/>
        </p:nvSpPr>
        <p:spPr bwMode="auto">
          <a:xfrm>
            <a:off x="7404100" y="346075"/>
            <a:ext cx="2463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재방문 </a:t>
            </a:r>
            <a:r>
              <a:rPr lang="ko-KR" altLang="en-US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의사</a:t>
            </a:r>
            <a:endParaRPr lang="ko-KR" altLang="en-US" sz="20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697" name="Text Box 190"/>
          <p:cNvSpPr txBox="1">
            <a:spLocks noChangeArrowheads="1"/>
          </p:cNvSpPr>
          <p:nvPr/>
        </p:nvSpPr>
        <p:spPr bwMode="auto">
          <a:xfrm>
            <a:off x="538163" y="841375"/>
            <a:ext cx="384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dirty="0"/>
              <a:t>5.</a:t>
            </a:r>
            <a:r>
              <a:rPr lang="ko-KR" altLang="en-US" sz="1400" b="1" dirty="0"/>
              <a:t> 경기장 </a:t>
            </a:r>
            <a:r>
              <a:rPr lang="ko-KR" altLang="en-US" sz="1400" b="1" dirty="0" smtClean="0"/>
              <a:t>재방문 의사</a:t>
            </a:r>
            <a:endParaRPr lang="ko-KR" altLang="en-US" sz="1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CDDFD88-C057-4C22-93B2-7CAD324C5E5C}" type="slidenum">
              <a:rPr lang="ko-KR" altLang="en-US" smtClean="0"/>
              <a:pPr/>
              <a:t>29</a:t>
            </a:fld>
            <a:endParaRPr lang="en-US" altLang="ko-KR" smtClean="0"/>
          </a:p>
        </p:txBody>
      </p:sp>
      <p:sp>
        <p:nvSpPr>
          <p:cNvPr id="26629" name="Text Box 13"/>
          <p:cNvSpPr txBox="1">
            <a:spLocks noChangeArrowheads="1"/>
          </p:cNvSpPr>
          <p:nvPr/>
        </p:nvSpPr>
        <p:spPr bwMode="auto">
          <a:xfrm>
            <a:off x="619125" y="1155700"/>
            <a:ext cx="3989388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경기 관람 편리 및 시설깨끗 </a:t>
            </a:r>
            <a:r>
              <a:rPr lang="ko-KR" altLang="en-US" sz="1200" b="1" dirty="0" smtClean="0"/>
              <a:t>재방문의사</a:t>
            </a:r>
            <a:endParaRPr lang="ko-KR" altLang="en-US" sz="1200" b="1" dirty="0"/>
          </a:p>
        </p:txBody>
      </p:sp>
      <p:sp>
        <p:nvSpPr>
          <p:cNvPr id="26630" name="Text Box 14"/>
          <p:cNvSpPr txBox="1">
            <a:spLocks noChangeArrowheads="1"/>
          </p:cNvSpPr>
          <p:nvPr/>
        </p:nvSpPr>
        <p:spPr bwMode="auto">
          <a:xfrm>
            <a:off x="792163" y="1482725"/>
            <a:ext cx="8659812" cy="369888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관람 편리로 인한 </a:t>
            </a:r>
            <a:r>
              <a:rPr lang="ko-KR" altLang="en-US" dirty="0" smtClean="0"/>
              <a:t>재방문의사를 </a:t>
            </a:r>
            <a:r>
              <a:rPr lang="ko-KR" altLang="en-US" dirty="0"/>
              <a:t>보면 그렇다</a:t>
            </a:r>
            <a:r>
              <a:rPr lang="en-US" altLang="ko-KR" dirty="0"/>
              <a:t>(51%), </a:t>
            </a:r>
            <a:r>
              <a:rPr lang="ko-KR" altLang="en-US" dirty="0"/>
              <a:t>보통</a:t>
            </a:r>
            <a:r>
              <a:rPr lang="en-US" altLang="ko-KR" dirty="0"/>
              <a:t>(29.5%), </a:t>
            </a:r>
            <a:r>
              <a:rPr lang="ko-KR" altLang="en-US" dirty="0"/>
              <a:t>매우 그렇다</a:t>
            </a:r>
            <a:r>
              <a:rPr lang="en-US" altLang="ko-KR" dirty="0"/>
              <a:t>(16.9%) </a:t>
            </a:r>
            <a:r>
              <a:rPr lang="ko-KR" altLang="en-US" dirty="0"/>
              <a:t>순으로 나타났음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시설에 깨끗해서 </a:t>
            </a:r>
            <a:r>
              <a:rPr lang="ko-KR" altLang="en-US" dirty="0" err="1" smtClean="0"/>
              <a:t>재방문한다는</a:t>
            </a:r>
            <a:r>
              <a:rPr lang="ko-KR" altLang="en-US" dirty="0" smtClean="0"/>
              <a:t> </a:t>
            </a:r>
            <a:r>
              <a:rPr lang="ko-KR" altLang="en-US" dirty="0"/>
              <a:t>의사로 그렇다</a:t>
            </a:r>
            <a:r>
              <a:rPr lang="en-US" altLang="ko-KR" dirty="0"/>
              <a:t>(50.7%), </a:t>
            </a:r>
            <a:r>
              <a:rPr lang="ko-KR" altLang="en-US" dirty="0"/>
              <a:t>보통이다</a:t>
            </a:r>
            <a:r>
              <a:rPr lang="en-US" altLang="ko-KR" dirty="0"/>
              <a:t>(30.8%), </a:t>
            </a:r>
            <a:r>
              <a:rPr lang="ko-KR" altLang="en-US" dirty="0"/>
              <a:t>매우 그렇다</a:t>
            </a:r>
            <a:r>
              <a:rPr lang="en-US" altLang="ko-KR" dirty="0"/>
              <a:t>(13.6%) </a:t>
            </a:r>
            <a:r>
              <a:rPr lang="ko-KR" altLang="en-US" dirty="0"/>
              <a:t>순으로 나타남</a:t>
            </a:r>
          </a:p>
        </p:txBody>
      </p:sp>
      <p:sp>
        <p:nvSpPr>
          <p:cNvPr id="26631" name="Line 14"/>
          <p:cNvSpPr>
            <a:spLocks noChangeShapeType="1"/>
          </p:cNvSpPr>
          <p:nvPr/>
        </p:nvSpPr>
        <p:spPr bwMode="auto">
          <a:xfrm>
            <a:off x="5694363" y="20383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AutoShape 15"/>
          <p:cNvSpPr>
            <a:spLocks noChangeArrowheads="1"/>
          </p:cNvSpPr>
          <p:nvPr/>
        </p:nvSpPr>
        <p:spPr bwMode="auto">
          <a:xfrm>
            <a:off x="1828800" y="1949450"/>
            <a:ext cx="2908300" cy="336550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관람 편리에 따른 </a:t>
            </a:r>
            <a:r>
              <a:rPr lang="ko-KR" altLang="en-US" sz="1200" b="1" dirty="0" smtClean="0">
                <a:solidFill>
                  <a:schemeClr val="bg1"/>
                </a:solidFill>
                <a:cs typeface="한컴돋움" pitchFamily="18" charset="2"/>
              </a:rPr>
              <a:t>재방문 </a:t>
            </a: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의사</a:t>
            </a:r>
          </a:p>
        </p:txBody>
      </p:sp>
      <p:sp>
        <p:nvSpPr>
          <p:cNvPr id="30" name="AutoShape 16"/>
          <p:cNvSpPr>
            <a:spLocks noChangeArrowheads="1"/>
          </p:cNvSpPr>
          <p:nvPr/>
        </p:nvSpPr>
        <p:spPr bwMode="auto">
          <a:xfrm>
            <a:off x="5951538" y="19494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깨끗한 시설에 따른 재방문 의사</a:t>
            </a:r>
          </a:p>
        </p:txBody>
      </p:sp>
      <p:graphicFrame>
        <p:nvGraphicFramePr>
          <p:cNvPr id="31" name="Group 367"/>
          <p:cNvGraphicFramePr>
            <a:graphicFrameLocks noGrp="1"/>
          </p:cNvGraphicFramePr>
          <p:nvPr/>
        </p:nvGraphicFramePr>
        <p:xfrm>
          <a:off x="436563" y="4251325"/>
          <a:ext cx="8961434" cy="2412120"/>
        </p:xfrm>
        <a:graphic>
          <a:graphicData uri="http://schemas.openxmlformats.org/drawingml/2006/table">
            <a:tbl>
              <a:tblPr/>
              <a:tblGrid>
                <a:gridCol w="211135"/>
                <a:gridCol w="627865"/>
                <a:gridCol w="747804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관람 편리에 따른 재방문의사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깨끗한 시설에 따른 재방문 의사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770" name="Text Box 226"/>
          <p:cNvSpPr txBox="1">
            <a:spLocks noChangeArrowheads="1"/>
          </p:cNvSpPr>
          <p:nvPr/>
        </p:nvSpPr>
        <p:spPr bwMode="auto">
          <a:xfrm>
            <a:off x="4699000" y="20494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26771" name="Text Box 227"/>
          <p:cNvSpPr txBox="1">
            <a:spLocks noChangeArrowheads="1"/>
          </p:cNvSpPr>
          <p:nvPr/>
        </p:nvSpPr>
        <p:spPr bwMode="auto">
          <a:xfrm>
            <a:off x="8472488" y="20367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26772" name="Rectangle 3"/>
          <p:cNvSpPr>
            <a:spLocks noChangeArrowheads="1"/>
          </p:cNvSpPr>
          <p:nvPr/>
        </p:nvSpPr>
        <p:spPr bwMode="auto">
          <a:xfrm>
            <a:off x="7659688" y="23256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6626" name="Object 3"/>
          <p:cNvGraphicFramePr>
            <a:graphicFrameLocks noChangeAspect="1"/>
          </p:cNvGraphicFramePr>
          <p:nvPr/>
        </p:nvGraphicFramePr>
        <p:xfrm>
          <a:off x="5980113" y="2233613"/>
          <a:ext cx="3524250" cy="1685925"/>
        </p:xfrm>
        <a:graphic>
          <a:graphicData uri="http://schemas.openxmlformats.org/presentationml/2006/ole">
            <p:oleObj spid="_x0000_s26626" name="차트" r:id="rId3" imgW="3524301" imgH="1847883" progId="MSGraph.Chart.8">
              <p:embed followColorScheme="full"/>
            </p:oleObj>
          </a:graphicData>
        </a:graphic>
      </p:graphicFrame>
      <p:sp>
        <p:nvSpPr>
          <p:cNvPr id="26773" name="Text Box 225"/>
          <p:cNvSpPr txBox="1">
            <a:spLocks noChangeArrowheads="1"/>
          </p:cNvSpPr>
          <p:nvPr/>
        </p:nvSpPr>
        <p:spPr bwMode="auto">
          <a:xfrm>
            <a:off x="6384925" y="37687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6774" name="Text Box 228"/>
          <p:cNvSpPr txBox="1">
            <a:spLocks noChangeArrowheads="1"/>
          </p:cNvSpPr>
          <p:nvPr/>
        </p:nvSpPr>
        <p:spPr bwMode="auto">
          <a:xfrm>
            <a:off x="6967538" y="37909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6775" name="Text Box 229"/>
          <p:cNvSpPr txBox="1">
            <a:spLocks noChangeArrowheads="1"/>
          </p:cNvSpPr>
          <p:nvPr/>
        </p:nvSpPr>
        <p:spPr bwMode="auto">
          <a:xfrm>
            <a:off x="7621588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6776" name="Text Box 230"/>
          <p:cNvSpPr txBox="1">
            <a:spLocks noChangeArrowheads="1"/>
          </p:cNvSpPr>
          <p:nvPr/>
        </p:nvSpPr>
        <p:spPr bwMode="auto">
          <a:xfrm>
            <a:off x="8215313" y="37655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6777" name="Text Box 231"/>
          <p:cNvSpPr txBox="1">
            <a:spLocks noChangeArrowheads="1"/>
          </p:cNvSpPr>
          <p:nvPr/>
        </p:nvSpPr>
        <p:spPr bwMode="auto">
          <a:xfrm>
            <a:off x="8896350" y="37592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6778" name="Rectangle 3"/>
          <p:cNvSpPr>
            <a:spLocks noChangeArrowheads="1"/>
          </p:cNvSpPr>
          <p:nvPr/>
        </p:nvSpPr>
        <p:spPr bwMode="auto">
          <a:xfrm>
            <a:off x="3595688" y="23510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26779" name="Text Box 225"/>
          <p:cNvSpPr txBox="1">
            <a:spLocks noChangeArrowheads="1"/>
          </p:cNvSpPr>
          <p:nvPr/>
        </p:nvSpPr>
        <p:spPr bwMode="auto">
          <a:xfrm>
            <a:off x="2270125" y="37941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6780" name="Text Box 228"/>
          <p:cNvSpPr txBox="1">
            <a:spLocks noChangeArrowheads="1"/>
          </p:cNvSpPr>
          <p:nvPr/>
        </p:nvSpPr>
        <p:spPr bwMode="auto">
          <a:xfrm>
            <a:off x="2852738" y="38163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6781" name="Text Box 229"/>
          <p:cNvSpPr txBox="1">
            <a:spLocks noChangeArrowheads="1"/>
          </p:cNvSpPr>
          <p:nvPr/>
        </p:nvSpPr>
        <p:spPr bwMode="auto">
          <a:xfrm>
            <a:off x="3506788" y="3816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6782" name="Text Box 230"/>
          <p:cNvSpPr txBox="1">
            <a:spLocks noChangeArrowheads="1"/>
          </p:cNvSpPr>
          <p:nvPr/>
        </p:nvSpPr>
        <p:spPr bwMode="auto">
          <a:xfrm>
            <a:off x="4151313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6783" name="Text Box 231"/>
          <p:cNvSpPr txBox="1">
            <a:spLocks noChangeArrowheads="1"/>
          </p:cNvSpPr>
          <p:nvPr/>
        </p:nvSpPr>
        <p:spPr bwMode="auto">
          <a:xfrm>
            <a:off x="4832350" y="37846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graphicFrame>
        <p:nvGraphicFramePr>
          <p:cNvPr id="26" name="Object 3"/>
          <p:cNvGraphicFramePr>
            <a:graphicFrameLocks noChangeAspect="1"/>
          </p:cNvGraphicFramePr>
          <p:nvPr/>
        </p:nvGraphicFramePr>
        <p:xfrm>
          <a:off x="1878013" y="22209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784" name="Text Box 4"/>
          <p:cNvSpPr txBox="1">
            <a:spLocks noChangeArrowheads="1"/>
          </p:cNvSpPr>
          <p:nvPr/>
        </p:nvSpPr>
        <p:spPr bwMode="auto">
          <a:xfrm>
            <a:off x="7404100" y="346075"/>
            <a:ext cx="2463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재방문 </a:t>
            </a:r>
            <a:r>
              <a:rPr lang="ko-KR" altLang="en-US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의사</a:t>
            </a:r>
            <a:endParaRPr lang="ko-KR" altLang="en-US" sz="20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슬라이드 번호 개체 틀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6FDBCC57-0040-47B2-A84E-09A684C5D7E1}" type="slidenum">
              <a:rPr lang="ko-KR" altLang="en-US" smtClean="0"/>
              <a:pPr/>
              <a:t>3</a:t>
            </a:fld>
            <a:endParaRPr lang="en-US" altLang="ko-KR" smtClean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830638" y="893763"/>
            <a:ext cx="1782762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8001" tIns="50961" rIns="98001" bIns="50961">
            <a:spAutoFit/>
          </a:bodyPr>
          <a:lstStyle/>
          <a:p>
            <a:pPr defTabSz="995363">
              <a:spcBef>
                <a:spcPct val="50000"/>
              </a:spcBef>
              <a:defRPr/>
            </a:pPr>
            <a:r>
              <a:rPr lang="ko-KR" altLang="en-US" sz="3600" b="1" dirty="0">
                <a:solidFill>
                  <a:srgbClr val="B4002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HY견고딕" pitchFamily="18" charset="-127"/>
              </a:rPr>
              <a:t>목 차</a:t>
            </a:r>
            <a:endParaRPr lang="en-US" altLang="ko-KR" sz="3600" b="1" dirty="0">
              <a:solidFill>
                <a:srgbClr val="B40022"/>
              </a:solidFill>
              <a:effectLst>
                <a:outerShdw blurRad="38100" dist="38100" dir="2700000" algn="tl">
                  <a:srgbClr val="C0C0C0"/>
                </a:outerShdw>
              </a:effectLst>
              <a:ea typeface="HY견고딕" pitchFamily="18" charset="-127"/>
            </a:endParaRPr>
          </a:p>
        </p:txBody>
      </p:sp>
      <p:sp>
        <p:nvSpPr>
          <p:cNvPr id="32772" name="TextBox 8"/>
          <p:cNvSpPr txBox="1">
            <a:spLocks noChangeArrowheads="1"/>
          </p:cNvSpPr>
          <p:nvPr/>
        </p:nvSpPr>
        <p:spPr bwMode="auto">
          <a:xfrm>
            <a:off x="825500" y="1574800"/>
            <a:ext cx="80645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ko-KR" altLang="en-US" sz="2800" dirty="0">
                <a:latin typeface="HY수평선B" pitchFamily="18" charset="-127"/>
                <a:ea typeface="HY수평선B" pitchFamily="18" charset="-127"/>
              </a:rPr>
              <a:t> 인구통계학적 분석</a:t>
            </a:r>
            <a:endParaRPr lang="en-US" altLang="ko-KR" sz="2800" dirty="0">
              <a:latin typeface="HY수평선B" pitchFamily="18" charset="-127"/>
              <a:ea typeface="HY수평선B" pitchFamily="18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ko-KR" altLang="en-US" sz="2800" dirty="0">
                <a:latin typeface="HY수평선B" pitchFamily="18" charset="-127"/>
                <a:ea typeface="HY수평선B" pitchFamily="18" charset="-127"/>
              </a:rPr>
              <a:t> 경기장 이용 시설 만족도</a:t>
            </a:r>
            <a:endParaRPr lang="en-US" altLang="ko-KR" sz="2800" dirty="0">
              <a:latin typeface="HY수평선B" pitchFamily="18" charset="-127"/>
              <a:ea typeface="HY수평선B" pitchFamily="18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ko-KR" altLang="en-US" sz="2800" dirty="0"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sz="2800" dirty="0" err="1">
                <a:latin typeface="HY수평선B" pitchFamily="18" charset="-127"/>
                <a:ea typeface="HY수평선B" pitchFamily="18" charset="-127"/>
              </a:rPr>
              <a:t>경기력에</a:t>
            </a:r>
            <a:r>
              <a:rPr lang="ko-KR" altLang="en-US" sz="2800" dirty="0">
                <a:latin typeface="HY수평선B" pitchFamily="18" charset="-127"/>
                <a:ea typeface="HY수평선B" pitchFamily="18" charset="-127"/>
              </a:rPr>
              <a:t> 대한 중요도</a:t>
            </a:r>
            <a:endParaRPr lang="en-US" altLang="ko-KR" sz="2800" dirty="0">
              <a:latin typeface="HY수평선B" pitchFamily="18" charset="-127"/>
              <a:ea typeface="HY수평선B" pitchFamily="18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ko-KR" altLang="en-US" sz="2800" dirty="0">
                <a:latin typeface="HY수평선B" pitchFamily="18" charset="-127"/>
                <a:ea typeface="HY수평선B" pitchFamily="18" charset="-127"/>
              </a:rPr>
              <a:t> 중앙광장 이용 만족도</a:t>
            </a:r>
            <a:endParaRPr lang="en-US" altLang="ko-KR" sz="2800" dirty="0">
              <a:latin typeface="HY수평선B" pitchFamily="18" charset="-127"/>
              <a:ea typeface="HY수평선B" pitchFamily="18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ko-KR" altLang="en-US" sz="2800" dirty="0">
                <a:latin typeface="HY수평선B" pitchFamily="18" charset="-127"/>
                <a:ea typeface="HY수평선B" pitchFamily="18" charset="-127"/>
              </a:rPr>
              <a:t> 경기장 재방문 </a:t>
            </a:r>
            <a:r>
              <a:rPr lang="ko-KR" altLang="en-US" sz="2800" dirty="0" smtClean="0">
                <a:latin typeface="HY수평선B" pitchFamily="18" charset="-127"/>
                <a:ea typeface="HY수평선B" pitchFamily="18" charset="-127"/>
              </a:rPr>
              <a:t>의사</a:t>
            </a:r>
            <a:endParaRPr lang="en-US" altLang="ko-KR" sz="2800" dirty="0">
              <a:latin typeface="HY수평선B" pitchFamily="18" charset="-127"/>
              <a:ea typeface="HY수평선B" pitchFamily="18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ko-KR" altLang="en-US" sz="2800" dirty="0">
                <a:latin typeface="HY수평선B" pitchFamily="18" charset="-127"/>
                <a:ea typeface="HY수평선B" pitchFamily="18" charset="-127"/>
              </a:rPr>
              <a:t> 경기장 수원시 광고 </a:t>
            </a:r>
            <a:r>
              <a:rPr lang="ko-KR" altLang="en-US" sz="2800" dirty="0" smtClean="0">
                <a:latin typeface="HY수평선B" pitchFamily="18" charset="-127"/>
                <a:ea typeface="HY수평선B" pitchFamily="18" charset="-127"/>
              </a:rPr>
              <a:t>만족도</a:t>
            </a:r>
            <a:endParaRPr lang="en-US" altLang="ko-KR" sz="2800" dirty="0" smtClean="0">
              <a:latin typeface="HY수평선B" pitchFamily="18" charset="-127"/>
              <a:ea typeface="HY수평선B" pitchFamily="18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ko-KR" sz="2800" dirty="0" smtClean="0"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sz="2800" dirty="0" smtClean="0">
                <a:latin typeface="HY수평선B" pitchFamily="18" charset="-127"/>
                <a:ea typeface="HY수평선B" pitchFamily="18" charset="-127"/>
              </a:rPr>
              <a:t>설문조사 결과 요약</a:t>
            </a:r>
            <a:endParaRPr lang="en-US" altLang="ko-KR" sz="2800" dirty="0" smtClean="0">
              <a:latin typeface="HY수평선B" pitchFamily="18" charset="-127"/>
              <a:ea typeface="HY수평선B" pitchFamily="18" charset="-127"/>
            </a:endParaRP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ko-KR" sz="2800" dirty="0" smtClean="0">
                <a:latin typeface="HY수평선B" pitchFamily="18" charset="-127"/>
                <a:ea typeface="HY수평선B" pitchFamily="18" charset="-127"/>
              </a:rPr>
              <a:t> </a:t>
            </a:r>
            <a:r>
              <a:rPr lang="ko-KR" altLang="en-US" sz="2800" dirty="0" smtClean="0">
                <a:latin typeface="HY수평선B" pitchFamily="18" charset="-127"/>
                <a:ea typeface="HY수평선B" pitchFamily="18" charset="-127"/>
              </a:rPr>
              <a:t>기타 건의 사항</a:t>
            </a:r>
            <a:endParaRPr lang="ko-KR" altLang="en-US" sz="2800" dirty="0">
              <a:latin typeface="HY수평선B" pitchFamily="18" charset="-127"/>
              <a:ea typeface="HY수평선B" pitchFamily="18" charset="-127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1F9D2DB-711E-4F37-95AE-D56A36104A78}" type="slidenum">
              <a:rPr lang="ko-KR" altLang="en-US" smtClean="0"/>
              <a:pPr/>
              <a:t>30</a:t>
            </a:fld>
            <a:endParaRPr lang="en-US" altLang="ko-KR" smtClean="0"/>
          </a:p>
        </p:txBody>
      </p:sp>
      <p:sp>
        <p:nvSpPr>
          <p:cNvPr id="27653" name="Text Box 13"/>
          <p:cNvSpPr txBox="1">
            <a:spLocks noChangeArrowheads="1"/>
          </p:cNvSpPr>
          <p:nvPr/>
        </p:nvSpPr>
        <p:spPr bwMode="auto">
          <a:xfrm>
            <a:off x="619125" y="1155700"/>
            <a:ext cx="4422775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/>
              <a:t> 홈팀 경기력 우수 및  경기관람외 재방문 의사</a:t>
            </a:r>
          </a:p>
        </p:txBody>
      </p:sp>
      <p:sp>
        <p:nvSpPr>
          <p:cNvPr id="27654" name="Text Box 14"/>
          <p:cNvSpPr txBox="1">
            <a:spLocks noChangeArrowheads="1"/>
          </p:cNvSpPr>
          <p:nvPr/>
        </p:nvSpPr>
        <p:spPr bwMode="auto">
          <a:xfrm>
            <a:off x="792163" y="1482725"/>
            <a:ext cx="8847137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홈팀 </a:t>
            </a:r>
            <a:r>
              <a:rPr lang="ko-KR" altLang="en-US" dirty="0" err="1"/>
              <a:t>경기력</a:t>
            </a:r>
            <a:r>
              <a:rPr lang="ko-KR" altLang="en-US" dirty="0"/>
              <a:t> 우수에 따른 </a:t>
            </a:r>
            <a:r>
              <a:rPr lang="ko-KR" altLang="en-US" dirty="0" smtClean="0"/>
              <a:t>재방문의사를 </a:t>
            </a:r>
            <a:r>
              <a:rPr lang="ko-KR" altLang="en-US" dirty="0"/>
              <a:t>보면 </a:t>
            </a:r>
            <a:r>
              <a:rPr lang="ko-KR" altLang="en-US" dirty="0" err="1"/>
              <a:t>매우그렇다</a:t>
            </a:r>
            <a:r>
              <a:rPr lang="en-US" altLang="ko-KR" dirty="0"/>
              <a:t>(41.7%), </a:t>
            </a:r>
            <a:r>
              <a:rPr lang="ko-KR" altLang="en-US" dirty="0"/>
              <a:t>그렇다</a:t>
            </a:r>
            <a:r>
              <a:rPr lang="en-US" altLang="ko-KR" dirty="0"/>
              <a:t>(41.7%), </a:t>
            </a:r>
            <a:r>
              <a:rPr lang="ko-KR" altLang="en-US" dirty="0"/>
              <a:t>보통</a:t>
            </a:r>
            <a:r>
              <a:rPr lang="en-US" altLang="ko-KR" dirty="0"/>
              <a:t>(15.9%), </a:t>
            </a:r>
            <a:r>
              <a:rPr lang="ko-KR" altLang="en-US" dirty="0" err="1"/>
              <a:t>그렇지않다</a:t>
            </a:r>
            <a:r>
              <a:rPr lang="en-US" altLang="ko-KR" dirty="0"/>
              <a:t>(0.9%) </a:t>
            </a:r>
            <a:r>
              <a:rPr lang="ko-KR" altLang="en-US" dirty="0"/>
              <a:t>순으로 나타났음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경기장 주변환경과 조경 등 </a:t>
            </a:r>
            <a:r>
              <a:rPr lang="ko-KR" altLang="en-US" dirty="0" err="1"/>
              <a:t>경기관람외</a:t>
            </a:r>
            <a:r>
              <a:rPr lang="ko-KR" altLang="en-US" dirty="0"/>
              <a:t> </a:t>
            </a:r>
            <a:r>
              <a:rPr lang="ko-KR" altLang="en-US" dirty="0" err="1" smtClean="0"/>
              <a:t>재방문한다는</a:t>
            </a:r>
            <a:r>
              <a:rPr lang="ko-KR" altLang="en-US" dirty="0" smtClean="0"/>
              <a:t> </a:t>
            </a:r>
            <a:r>
              <a:rPr lang="ko-KR" altLang="en-US" dirty="0"/>
              <a:t>의사로 그렇다</a:t>
            </a:r>
            <a:r>
              <a:rPr lang="en-US" altLang="ko-KR" dirty="0"/>
              <a:t>(46.7%), </a:t>
            </a:r>
            <a:r>
              <a:rPr lang="ko-KR" altLang="en-US" dirty="0"/>
              <a:t>보통이다</a:t>
            </a:r>
            <a:r>
              <a:rPr lang="en-US" altLang="ko-KR" dirty="0"/>
              <a:t>(29.1%), </a:t>
            </a:r>
            <a:r>
              <a:rPr lang="ko-KR" altLang="en-US" dirty="0"/>
              <a:t>매우 그렇다</a:t>
            </a:r>
            <a:r>
              <a:rPr lang="en-US" altLang="ko-KR" dirty="0"/>
              <a:t>(20.9%) </a:t>
            </a:r>
            <a:r>
              <a:rPr lang="ko-KR" altLang="en-US" dirty="0"/>
              <a:t>순으로 나타남</a:t>
            </a:r>
          </a:p>
        </p:txBody>
      </p:sp>
      <p:sp>
        <p:nvSpPr>
          <p:cNvPr id="27655" name="Line 14"/>
          <p:cNvSpPr>
            <a:spLocks noChangeShapeType="1"/>
          </p:cNvSpPr>
          <p:nvPr/>
        </p:nvSpPr>
        <p:spPr bwMode="auto">
          <a:xfrm>
            <a:off x="5681663" y="20383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AutoShape 15"/>
          <p:cNvSpPr>
            <a:spLocks noChangeArrowheads="1"/>
          </p:cNvSpPr>
          <p:nvPr/>
        </p:nvSpPr>
        <p:spPr bwMode="auto">
          <a:xfrm>
            <a:off x="1816100" y="1949450"/>
            <a:ext cx="2908300" cy="336550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홈팀 </a:t>
            </a:r>
            <a:r>
              <a:rPr lang="ko-KR" altLang="en-US" sz="1200" b="1" dirty="0" err="1">
                <a:solidFill>
                  <a:schemeClr val="bg1"/>
                </a:solidFill>
                <a:cs typeface="한컴돋움" pitchFamily="18" charset="2"/>
              </a:rPr>
              <a:t>경기력</a:t>
            </a: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 우수에 따른 </a:t>
            </a:r>
            <a:r>
              <a:rPr lang="ko-KR" altLang="en-US" sz="1200" b="1" dirty="0" smtClean="0">
                <a:solidFill>
                  <a:schemeClr val="bg1"/>
                </a:solidFill>
                <a:cs typeface="한컴돋움" pitchFamily="18" charset="2"/>
              </a:rPr>
              <a:t>재방문 </a:t>
            </a: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의사</a:t>
            </a:r>
          </a:p>
        </p:txBody>
      </p:sp>
      <p:sp>
        <p:nvSpPr>
          <p:cNvPr id="30" name="AutoShape 16"/>
          <p:cNvSpPr>
            <a:spLocks noChangeArrowheads="1"/>
          </p:cNvSpPr>
          <p:nvPr/>
        </p:nvSpPr>
        <p:spPr bwMode="auto">
          <a:xfrm>
            <a:off x="5824538" y="19494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err="1">
                <a:solidFill>
                  <a:schemeClr val="bg1"/>
                </a:solidFill>
                <a:cs typeface="한컴돋움" pitchFamily="18" charset="2"/>
              </a:rPr>
              <a:t>경기관람외</a:t>
            </a: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  재방문 의사</a:t>
            </a:r>
          </a:p>
        </p:txBody>
      </p:sp>
      <p:graphicFrame>
        <p:nvGraphicFramePr>
          <p:cNvPr id="31" name="Group 367"/>
          <p:cNvGraphicFramePr>
            <a:graphicFrameLocks noGrp="1"/>
          </p:cNvGraphicFramePr>
          <p:nvPr/>
        </p:nvGraphicFramePr>
        <p:xfrm>
          <a:off x="436563" y="4251325"/>
          <a:ext cx="8961434" cy="2412120"/>
        </p:xfrm>
        <a:graphic>
          <a:graphicData uri="http://schemas.openxmlformats.org/drawingml/2006/table">
            <a:tbl>
              <a:tblPr/>
              <a:tblGrid>
                <a:gridCol w="274635"/>
                <a:gridCol w="564365"/>
                <a:gridCol w="747804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홈팀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경기력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우수에 따른 재방문 의사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경기관람외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재방문 의사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39.7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35.2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94" name="Text Box 226"/>
          <p:cNvSpPr txBox="1">
            <a:spLocks noChangeArrowheads="1"/>
          </p:cNvSpPr>
          <p:nvPr/>
        </p:nvSpPr>
        <p:spPr bwMode="auto">
          <a:xfrm>
            <a:off x="4686300" y="20494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27795" name="Text Box 227"/>
          <p:cNvSpPr txBox="1">
            <a:spLocks noChangeArrowheads="1"/>
          </p:cNvSpPr>
          <p:nvPr/>
        </p:nvSpPr>
        <p:spPr bwMode="auto">
          <a:xfrm>
            <a:off x="8345488" y="20367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27796" name="Rectangle 3"/>
          <p:cNvSpPr>
            <a:spLocks noChangeArrowheads="1"/>
          </p:cNvSpPr>
          <p:nvPr/>
        </p:nvSpPr>
        <p:spPr bwMode="auto">
          <a:xfrm>
            <a:off x="7532688" y="23256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7650" name="Object 3"/>
          <p:cNvGraphicFramePr>
            <a:graphicFrameLocks noChangeAspect="1"/>
          </p:cNvGraphicFramePr>
          <p:nvPr/>
        </p:nvGraphicFramePr>
        <p:xfrm>
          <a:off x="5853113" y="2233613"/>
          <a:ext cx="3524250" cy="1685925"/>
        </p:xfrm>
        <a:graphic>
          <a:graphicData uri="http://schemas.openxmlformats.org/presentationml/2006/ole">
            <p:oleObj spid="_x0000_s27650" name="차트" r:id="rId3" imgW="3524301" imgH="1847883" progId="MSGraph.Chart.8">
              <p:embed followColorScheme="full"/>
            </p:oleObj>
          </a:graphicData>
        </a:graphic>
      </p:graphicFrame>
      <p:sp>
        <p:nvSpPr>
          <p:cNvPr id="27797" name="Text Box 225"/>
          <p:cNvSpPr txBox="1">
            <a:spLocks noChangeArrowheads="1"/>
          </p:cNvSpPr>
          <p:nvPr/>
        </p:nvSpPr>
        <p:spPr bwMode="auto">
          <a:xfrm>
            <a:off x="6257925" y="37687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7798" name="Text Box 228"/>
          <p:cNvSpPr txBox="1">
            <a:spLocks noChangeArrowheads="1"/>
          </p:cNvSpPr>
          <p:nvPr/>
        </p:nvSpPr>
        <p:spPr bwMode="auto">
          <a:xfrm>
            <a:off x="6840538" y="37909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7799" name="Text Box 229"/>
          <p:cNvSpPr txBox="1">
            <a:spLocks noChangeArrowheads="1"/>
          </p:cNvSpPr>
          <p:nvPr/>
        </p:nvSpPr>
        <p:spPr bwMode="auto">
          <a:xfrm>
            <a:off x="7494588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7800" name="Text Box 230"/>
          <p:cNvSpPr txBox="1">
            <a:spLocks noChangeArrowheads="1"/>
          </p:cNvSpPr>
          <p:nvPr/>
        </p:nvSpPr>
        <p:spPr bwMode="auto">
          <a:xfrm>
            <a:off x="8088313" y="37655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7801" name="Text Box 231"/>
          <p:cNvSpPr txBox="1">
            <a:spLocks noChangeArrowheads="1"/>
          </p:cNvSpPr>
          <p:nvPr/>
        </p:nvSpPr>
        <p:spPr bwMode="auto">
          <a:xfrm>
            <a:off x="8769350" y="37592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7802" name="Rectangle 3"/>
          <p:cNvSpPr>
            <a:spLocks noChangeArrowheads="1"/>
          </p:cNvSpPr>
          <p:nvPr/>
        </p:nvSpPr>
        <p:spPr bwMode="auto">
          <a:xfrm>
            <a:off x="4205288" y="23510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27803" name="Text Box 225"/>
          <p:cNvSpPr txBox="1">
            <a:spLocks noChangeArrowheads="1"/>
          </p:cNvSpPr>
          <p:nvPr/>
        </p:nvSpPr>
        <p:spPr bwMode="auto">
          <a:xfrm>
            <a:off x="2257425" y="37941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7804" name="Text Box 228"/>
          <p:cNvSpPr txBox="1">
            <a:spLocks noChangeArrowheads="1"/>
          </p:cNvSpPr>
          <p:nvPr/>
        </p:nvSpPr>
        <p:spPr bwMode="auto">
          <a:xfrm>
            <a:off x="2840038" y="38163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7805" name="Text Box 229"/>
          <p:cNvSpPr txBox="1">
            <a:spLocks noChangeArrowheads="1"/>
          </p:cNvSpPr>
          <p:nvPr/>
        </p:nvSpPr>
        <p:spPr bwMode="auto">
          <a:xfrm>
            <a:off x="3494088" y="3816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7806" name="Text Box 230"/>
          <p:cNvSpPr txBox="1">
            <a:spLocks noChangeArrowheads="1"/>
          </p:cNvSpPr>
          <p:nvPr/>
        </p:nvSpPr>
        <p:spPr bwMode="auto">
          <a:xfrm>
            <a:off x="4138613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7807" name="Text Box 231"/>
          <p:cNvSpPr txBox="1">
            <a:spLocks noChangeArrowheads="1"/>
          </p:cNvSpPr>
          <p:nvPr/>
        </p:nvSpPr>
        <p:spPr bwMode="auto">
          <a:xfrm>
            <a:off x="4819650" y="37846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graphicFrame>
        <p:nvGraphicFramePr>
          <p:cNvPr id="26" name="Object 3"/>
          <p:cNvGraphicFramePr>
            <a:graphicFrameLocks noChangeAspect="1"/>
          </p:cNvGraphicFramePr>
          <p:nvPr/>
        </p:nvGraphicFramePr>
        <p:xfrm>
          <a:off x="1865313" y="22463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808" name="Text Box 4"/>
          <p:cNvSpPr txBox="1">
            <a:spLocks noChangeArrowheads="1"/>
          </p:cNvSpPr>
          <p:nvPr/>
        </p:nvSpPr>
        <p:spPr bwMode="auto">
          <a:xfrm>
            <a:off x="7404100" y="346075"/>
            <a:ext cx="2463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재방문 </a:t>
            </a:r>
            <a:r>
              <a:rPr lang="ko-KR" altLang="en-US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의사</a:t>
            </a:r>
            <a:endParaRPr lang="ko-KR" altLang="en-US" sz="20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F85E7FD-7D65-441C-8F47-8724F4E3EFA2}" type="slidenum">
              <a:rPr lang="ko-KR" altLang="en-US" smtClean="0"/>
              <a:pPr/>
              <a:t>31</a:t>
            </a:fld>
            <a:endParaRPr lang="en-US" altLang="ko-KR" smtClean="0"/>
          </a:p>
        </p:txBody>
      </p:sp>
      <p:sp>
        <p:nvSpPr>
          <p:cNvPr id="33795" name="Text Box 1026"/>
          <p:cNvSpPr txBox="1">
            <a:spLocks noChangeArrowheads="1"/>
          </p:cNvSpPr>
          <p:nvPr/>
        </p:nvSpPr>
        <p:spPr bwMode="auto">
          <a:xfrm>
            <a:off x="619125" y="1219200"/>
            <a:ext cx="3219450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수원시 광고 디자인 및 문구 만족도</a:t>
            </a:r>
          </a:p>
        </p:txBody>
      </p:sp>
      <p:sp>
        <p:nvSpPr>
          <p:cNvPr id="33796" name="Text Box 1027"/>
          <p:cNvSpPr txBox="1">
            <a:spLocks noChangeArrowheads="1"/>
          </p:cNvSpPr>
          <p:nvPr/>
        </p:nvSpPr>
        <p:spPr bwMode="auto">
          <a:xfrm>
            <a:off x="792163" y="1597025"/>
            <a:ext cx="8659812" cy="338138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경기장내 수원시 광고 디자인 및 문구 만족도는 그렇다</a:t>
            </a:r>
            <a:r>
              <a:rPr lang="en-US" altLang="ko-KR" dirty="0"/>
              <a:t>(46.4%), </a:t>
            </a:r>
            <a:r>
              <a:rPr lang="ko-KR" altLang="en-US" dirty="0"/>
              <a:t>보통이다</a:t>
            </a:r>
            <a:r>
              <a:rPr lang="en-US" altLang="ko-KR" dirty="0"/>
              <a:t>(38.4%), </a:t>
            </a:r>
            <a:r>
              <a:rPr lang="ko-KR" altLang="en-US" dirty="0"/>
              <a:t>매우 그렇다</a:t>
            </a:r>
            <a:r>
              <a:rPr lang="en-US" altLang="ko-KR" dirty="0"/>
              <a:t>(10.6%)</a:t>
            </a:r>
            <a:r>
              <a:rPr lang="ko-KR" altLang="en-US" dirty="0"/>
              <a:t>로 수원월드컵경기장 관람객은 수원시 광고 디자인 및 문구를 높이 평가함</a:t>
            </a:r>
          </a:p>
        </p:txBody>
      </p:sp>
      <p:graphicFrame>
        <p:nvGraphicFramePr>
          <p:cNvPr id="33797" name="Object 1280"/>
          <p:cNvGraphicFramePr>
            <a:graphicFrameLocks noChangeAspect="1"/>
          </p:cNvGraphicFramePr>
          <p:nvPr/>
        </p:nvGraphicFramePr>
        <p:xfrm>
          <a:off x="1252538" y="3260725"/>
          <a:ext cx="2981325" cy="2828925"/>
        </p:xfrm>
        <a:graphic>
          <a:graphicData uri="http://schemas.openxmlformats.org/presentationml/2006/ole">
            <p:oleObj spid="_x0000_s33797" r:id="rId3" imgW="2987299" imgH="2828789" progId="Excel.Sheet.8">
              <p:embed/>
            </p:oleObj>
          </a:graphicData>
        </a:graphic>
      </p:graphicFrame>
      <p:sp>
        <p:nvSpPr>
          <p:cNvPr id="33799" name="Text Box 1030"/>
          <p:cNvSpPr txBox="1">
            <a:spLocks noChangeArrowheads="1"/>
          </p:cNvSpPr>
          <p:nvPr/>
        </p:nvSpPr>
        <p:spPr bwMode="auto">
          <a:xfrm>
            <a:off x="757238" y="2901950"/>
            <a:ext cx="10572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graphicFrame>
        <p:nvGraphicFramePr>
          <p:cNvPr id="135423" name="Group 1279"/>
          <p:cNvGraphicFramePr>
            <a:graphicFrameLocks noGrp="1"/>
          </p:cNvGraphicFramePr>
          <p:nvPr/>
        </p:nvGraphicFramePr>
        <p:xfrm>
          <a:off x="4837113" y="3073400"/>
          <a:ext cx="4649791" cy="3073399"/>
        </p:xfrm>
        <a:graphic>
          <a:graphicData uri="http://schemas.openxmlformats.org/drawingml/2006/table">
            <a:tbl>
              <a:tblPr/>
              <a:tblGrid>
                <a:gridCol w="367223"/>
                <a:gridCol w="652841"/>
                <a:gridCol w="505528"/>
                <a:gridCol w="711748"/>
                <a:gridCol w="637539"/>
                <a:gridCol w="595037"/>
                <a:gridCol w="627340"/>
                <a:gridCol w="552535"/>
              </a:tblGrid>
              <a:tr h="432221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않다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</a:t>
                      </a: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이다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32744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3.6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38.4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46.4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10.6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</a:tr>
              <a:tr h="330534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5.1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35.3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46.2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11.5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41.8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46.6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38.9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42.6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18.5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3.1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34.7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48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13.3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38.9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49.5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7.4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42.3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42.3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053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54000" marR="54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83" name="Text Box 1273"/>
          <p:cNvSpPr txBox="1">
            <a:spLocks noChangeArrowheads="1"/>
          </p:cNvSpPr>
          <p:nvPr/>
        </p:nvSpPr>
        <p:spPr bwMode="auto">
          <a:xfrm>
            <a:off x="2420938" y="2816225"/>
            <a:ext cx="592137" cy="5540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그렇지않다</a:t>
            </a:r>
            <a:endParaRPr lang="en-US" altLang="ko-KR" sz="1000" b="1"/>
          </a:p>
        </p:txBody>
      </p:sp>
      <p:sp>
        <p:nvSpPr>
          <p:cNvPr id="33884" name="Text Box 1274"/>
          <p:cNvSpPr txBox="1">
            <a:spLocks noChangeArrowheads="1"/>
          </p:cNvSpPr>
          <p:nvPr/>
        </p:nvSpPr>
        <p:spPr bwMode="auto">
          <a:xfrm>
            <a:off x="2941638" y="30035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33885" name="Text Box 1275"/>
          <p:cNvSpPr txBox="1">
            <a:spLocks noChangeArrowheads="1"/>
          </p:cNvSpPr>
          <p:nvPr/>
        </p:nvSpPr>
        <p:spPr bwMode="auto">
          <a:xfrm>
            <a:off x="4052888" y="42862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33886" name="Text Box 1276"/>
          <p:cNvSpPr txBox="1">
            <a:spLocks noChangeArrowheads="1"/>
          </p:cNvSpPr>
          <p:nvPr/>
        </p:nvSpPr>
        <p:spPr bwMode="auto">
          <a:xfrm>
            <a:off x="938213" y="53784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33887" name="Text Box 1277"/>
          <p:cNvSpPr txBox="1">
            <a:spLocks noChangeArrowheads="1"/>
          </p:cNvSpPr>
          <p:nvPr/>
        </p:nvSpPr>
        <p:spPr bwMode="auto">
          <a:xfrm>
            <a:off x="1771650" y="31242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33888" name="Text Box 4"/>
          <p:cNvSpPr txBox="1">
            <a:spLocks noChangeArrowheads="1"/>
          </p:cNvSpPr>
          <p:nvPr/>
        </p:nvSpPr>
        <p:spPr bwMode="auto">
          <a:xfrm>
            <a:off x="6616700" y="346075"/>
            <a:ext cx="325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수원시 광고 만족도</a:t>
            </a:r>
          </a:p>
        </p:txBody>
      </p:sp>
      <p:sp>
        <p:nvSpPr>
          <p:cNvPr id="33889" name="Text Box 190"/>
          <p:cNvSpPr txBox="1">
            <a:spLocks noChangeArrowheads="1"/>
          </p:cNvSpPr>
          <p:nvPr/>
        </p:nvSpPr>
        <p:spPr bwMode="auto">
          <a:xfrm>
            <a:off x="538163" y="841375"/>
            <a:ext cx="384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/>
              <a:t>5.</a:t>
            </a:r>
            <a:r>
              <a:rPr lang="ko-KR" altLang="en-US" sz="1400" b="1"/>
              <a:t> 경기장 수원시 광고 만족도</a:t>
            </a:r>
            <a:endParaRPr lang="ko-KR" altLang="en-US" sz="1400"/>
          </a:p>
        </p:txBody>
      </p:sp>
      <p:sp>
        <p:nvSpPr>
          <p:cNvPr id="16" name="AutoShape 1029"/>
          <p:cNvSpPr>
            <a:spLocks noChangeArrowheads="1"/>
          </p:cNvSpPr>
          <p:nvPr/>
        </p:nvSpPr>
        <p:spPr bwMode="auto">
          <a:xfrm>
            <a:off x="720725" y="2544763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smtClean="0">
                <a:solidFill>
                  <a:schemeClr val="bg1"/>
                </a:solidFill>
                <a:cs typeface="한컴돋움" pitchFamily="18" charset="2"/>
              </a:rPr>
              <a:t>수원시 광고 만족도</a:t>
            </a:r>
            <a:endParaRPr lang="ko-KR" altLang="en-US" sz="1200" b="1" dirty="0">
              <a:solidFill>
                <a:schemeClr val="bg1"/>
              </a:solidFill>
              <a:cs typeface="한컴돋움" pitchFamily="18" charset="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8EFBA22-B481-4212-8463-614404A9CA03}" type="slidenum">
              <a:rPr lang="ko-KR" altLang="en-US" smtClean="0"/>
              <a:pPr/>
              <a:t>32</a:t>
            </a:fld>
            <a:endParaRPr lang="en-US" altLang="ko-KR" smtClean="0"/>
          </a:p>
        </p:txBody>
      </p:sp>
      <p:sp>
        <p:nvSpPr>
          <p:cNvPr id="28677" name="Text Box 13"/>
          <p:cNvSpPr txBox="1">
            <a:spLocks noChangeArrowheads="1"/>
          </p:cNvSpPr>
          <p:nvPr/>
        </p:nvSpPr>
        <p:spPr bwMode="auto">
          <a:xfrm>
            <a:off x="619124" y="1155700"/>
            <a:ext cx="4587875" cy="276999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</a:t>
            </a:r>
            <a:r>
              <a:rPr lang="ko-KR" altLang="en-US" sz="1200" b="1" dirty="0" smtClean="0"/>
              <a:t>수원시  광고로 따른 수원시  이미지 및 자긍심 향상</a:t>
            </a:r>
            <a:endParaRPr lang="ko-KR" altLang="en-US" sz="1200" b="1" dirty="0"/>
          </a:p>
        </p:txBody>
      </p:sp>
      <p:sp>
        <p:nvSpPr>
          <p:cNvPr id="28678" name="Text Box 14"/>
          <p:cNvSpPr txBox="1">
            <a:spLocks noChangeArrowheads="1"/>
          </p:cNvSpPr>
          <p:nvPr/>
        </p:nvSpPr>
        <p:spPr bwMode="auto">
          <a:xfrm>
            <a:off x="792163" y="1482725"/>
            <a:ext cx="8659812" cy="372410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 smtClean="0"/>
              <a:t>경기장 수원시 광고로 따른 수원시 이미지 </a:t>
            </a:r>
            <a:r>
              <a:rPr lang="ko-KR" altLang="en-US" dirty="0" err="1" smtClean="0"/>
              <a:t>향상도는</a:t>
            </a:r>
            <a:r>
              <a:rPr lang="ko-KR" altLang="en-US" dirty="0" smtClean="0"/>
              <a:t> 그렇다</a:t>
            </a:r>
            <a:r>
              <a:rPr lang="en-US" altLang="ko-KR" dirty="0"/>
              <a:t>(</a:t>
            </a:r>
            <a:r>
              <a:rPr lang="en-US" altLang="ko-KR" dirty="0" smtClean="0"/>
              <a:t>54.3%), </a:t>
            </a:r>
            <a:r>
              <a:rPr lang="ko-KR" altLang="en-US" dirty="0"/>
              <a:t>보통</a:t>
            </a:r>
            <a:r>
              <a:rPr lang="en-US" altLang="ko-KR" dirty="0"/>
              <a:t>(</a:t>
            </a:r>
            <a:r>
              <a:rPr lang="en-US" altLang="ko-KR" dirty="0" smtClean="0"/>
              <a:t>22.8%), </a:t>
            </a:r>
            <a:r>
              <a:rPr lang="ko-KR" altLang="en-US" dirty="0"/>
              <a:t>매우 그렇다</a:t>
            </a:r>
            <a:r>
              <a:rPr lang="en-US" altLang="ko-KR" dirty="0"/>
              <a:t>(</a:t>
            </a:r>
            <a:r>
              <a:rPr lang="en-US" altLang="ko-KR" dirty="0" smtClean="0"/>
              <a:t>19.2%) </a:t>
            </a:r>
            <a:r>
              <a:rPr lang="ko-KR" altLang="en-US" dirty="0"/>
              <a:t>순으로 나타났음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 smtClean="0"/>
              <a:t>경기장 수원시 광고로 따른 수원시 자긍심 </a:t>
            </a:r>
            <a:r>
              <a:rPr lang="ko-KR" altLang="en-US" dirty="0" err="1" smtClean="0"/>
              <a:t>고취도는</a:t>
            </a:r>
            <a:r>
              <a:rPr lang="ko-KR" altLang="en-US" dirty="0" smtClean="0"/>
              <a:t> 그렇다</a:t>
            </a:r>
            <a:r>
              <a:rPr lang="en-US" altLang="ko-KR" dirty="0"/>
              <a:t>(</a:t>
            </a:r>
            <a:r>
              <a:rPr lang="en-US" altLang="ko-KR" dirty="0" smtClean="0"/>
              <a:t>51.7%), </a:t>
            </a:r>
            <a:r>
              <a:rPr lang="ko-KR" altLang="en-US" dirty="0"/>
              <a:t>보통이다</a:t>
            </a:r>
            <a:r>
              <a:rPr lang="en-US" altLang="ko-KR" dirty="0" smtClean="0"/>
              <a:t>(25.8%), </a:t>
            </a:r>
            <a:r>
              <a:rPr lang="ko-KR" altLang="en-US" dirty="0"/>
              <a:t>매우 그렇다</a:t>
            </a:r>
            <a:r>
              <a:rPr lang="en-US" altLang="ko-KR" dirty="0"/>
              <a:t>(</a:t>
            </a:r>
            <a:r>
              <a:rPr lang="en-US" altLang="ko-KR" dirty="0" smtClean="0"/>
              <a:t>19.9%) </a:t>
            </a:r>
            <a:r>
              <a:rPr lang="ko-KR" altLang="en-US" dirty="0"/>
              <a:t>순으로 나타남</a:t>
            </a:r>
          </a:p>
        </p:txBody>
      </p:sp>
      <p:sp>
        <p:nvSpPr>
          <p:cNvPr id="28679" name="Line 14"/>
          <p:cNvSpPr>
            <a:spLocks noChangeShapeType="1"/>
          </p:cNvSpPr>
          <p:nvPr/>
        </p:nvSpPr>
        <p:spPr bwMode="auto">
          <a:xfrm>
            <a:off x="5668963" y="20383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AutoShape 15"/>
          <p:cNvSpPr>
            <a:spLocks noChangeArrowheads="1"/>
          </p:cNvSpPr>
          <p:nvPr/>
        </p:nvSpPr>
        <p:spPr bwMode="auto">
          <a:xfrm>
            <a:off x="1816100" y="1949450"/>
            <a:ext cx="2908300" cy="336550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smtClean="0">
                <a:solidFill>
                  <a:schemeClr val="bg1"/>
                </a:solidFill>
                <a:cs typeface="한컴돋움" pitchFamily="18" charset="2"/>
              </a:rPr>
              <a:t>광고에  따른 수원시 이미지 향상도</a:t>
            </a:r>
            <a:endParaRPr lang="ko-KR" altLang="en-US" sz="1200" b="1" dirty="0">
              <a:solidFill>
                <a:schemeClr val="bg1"/>
              </a:solidFill>
              <a:cs typeface="한컴돋움" pitchFamily="18" charset="2"/>
            </a:endParaRPr>
          </a:p>
        </p:txBody>
      </p:sp>
      <p:sp>
        <p:nvSpPr>
          <p:cNvPr id="30" name="AutoShape 16"/>
          <p:cNvSpPr>
            <a:spLocks noChangeArrowheads="1"/>
          </p:cNvSpPr>
          <p:nvPr/>
        </p:nvSpPr>
        <p:spPr bwMode="auto">
          <a:xfrm>
            <a:off x="5900738" y="1949450"/>
            <a:ext cx="2570162" cy="298450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광고에  따른 수원시 </a:t>
            </a:r>
            <a:r>
              <a:rPr lang="ko-KR" altLang="en-US" sz="1200" b="1" dirty="0" smtClean="0">
                <a:solidFill>
                  <a:schemeClr val="bg1"/>
                </a:solidFill>
                <a:cs typeface="한컴돋움" pitchFamily="18" charset="2"/>
              </a:rPr>
              <a:t>자긍심 고취도</a:t>
            </a:r>
            <a:endParaRPr lang="ko-KR" altLang="en-US" sz="1200" b="1" dirty="0">
              <a:solidFill>
                <a:schemeClr val="bg1"/>
              </a:solidFill>
              <a:cs typeface="한컴돋움" pitchFamily="18" charset="2"/>
            </a:endParaRPr>
          </a:p>
        </p:txBody>
      </p:sp>
      <p:graphicFrame>
        <p:nvGraphicFramePr>
          <p:cNvPr id="31" name="Group 367"/>
          <p:cNvGraphicFramePr>
            <a:graphicFrameLocks noGrp="1"/>
          </p:cNvGraphicFramePr>
          <p:nvPr/>
        </p:nvGraphicFramePr>
        <p:xfrm>
          <a:off x="411163" y="4251325"/>
          <a:ext cx="8961434" cy="2412120"/>
        </p:xfrm>
        <a:graphic>
          <a:graphicData uri="http://schemas.openxmlformats.org/drawingml/2006/table">
            <a:tbl>
              <a:tblPr/>
              <a:tblGrid>
                <a:gridCol w="211135"/>
                <a:gridCol w="627865"/>
                <a:gridCol w="747804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광고에 따른 수원시 이미지 향상도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광고에 따른 수원시 자긍심 고취도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19.2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56.2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60.2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45.9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818" name="Text Box 226"/>
          <p:cNvSpPr txBox="1">
            <a:spLocks noChangeArrowheads="1"/>
          </p:cNvSpPr>
          <p:nvPr/>
        </p:nvSpPr>
        <p:spPr bwMode="auto">
          <a:xfrm>
            <a:off x="4686300" y="20494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28819" name="Text Box 227"/>
          <p:cNvSpPr txBox="1">
            <a:spLocks noChangeArrowheads="1"/>
          </p:cNvSpPr>
          <p:nvPr/>
        </p:nvSpPr>
        <p:spPr bwMode="auto">
          <a:xfrm>
            <a:off x="8421688" y="20367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28820" name="Rectangle 3"/>
          <p:cNvSpPr>
            <a:spLocks noChangeArrowheads="1"/>
          </p:cNvSpPr>
          <p:nvPr/>
        </p:nvSpPr>
        <p:spPr bwMode="auto">
          <a:xfrm>
            <a:off x="7608888" y="23256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8674" name="Object 3"/>
          <p:cNvGraphicFramePr>
            <a:graphicFrameLocks noChangeAspect="1"/>
          </p:cNvGraphicFramePr>
          <p:nvPr/>
        </p:nvGraphicFramePr>
        <p:xfrm>
          <a:off x="5929313" y="2233613"/>
          <a:ext cx="3524250" cy="1685925"/>
        </p:xfrm>
        <a:graphic>
          <a:graphicData uri="http://schemas.openxmlformats.org/presentationml/2006/ole">
            <p:oleObj spid="_x0000_s28674" name="차트" r:id="rId3" imgW="3524301" imgH="1847883" progId="MSGraph.Chart.8">
              <p:embed followColorScheme="full"/>
            </p:oleObj>
          </a:graphicData>
        </a:graphic>
      </p:graphicFrame>
      <p:sp>
        <p:nvSpPr>
          <p:cNvPr id="28821" name="Text Box 225"/>
          <p:cNvSpPr txBox="1">
            <a:spLocks noChangeArrowheads="1"/>
          </p:cNvSpPr>
          <p:nvPr/>
        </p:nvSpPr>
        <p:spPr bwMode="auto">
          <a:xfrm>
            <a:off x="6334125" y="37687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8822" name="Text Box 228"/>
          <p:cNvSpPr txBox="1">
            <a:spLocks noChangeArrowheads="1"/>
          </p:cNvSpPr>
          <p:nvPr/>
        </p:nvSpPr>
        <p:spPr bwMode="auto">
          <a:xfrm>
            <a:off x="6916738" y="37909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err="1"/>
              <a:t>그렇지않다</a:t>
            </a:r>
            <a:endParaRPr lang="ko-KR" altLang="en-US" sz="1000" b="1" dirty="0"/>
          </a:p>
        </p:txBody>
      </p:sp>
      <p:sp>
        <p:nvSpPr>
          <p:cNvPr id="28823" name="Text Box 229"/>
          <p:cNvSpPr txBox="1">
            <a:spLocks noChangeArrowheads="1"/>
          </p:cNvSpPr>
          <p:nvPr/>
        </p:nvSpPr>
        <p:spPr bwMode="auto">
          <a:xfrm>
            <a:off x="7570788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8824" name="Text Box 230"/>
          <p:cNvSpPr txBox="1">
            <a:spLocks noChangeArrowheads="1"/>
          </p:cNvSpPr>
          <p:nvPr/>
        </p:nvSpPr>
        <p:spPr bwMode="auto">
          <a:xfrm>
            <a:off x="8164513" y="37655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8825" name="Text Box 231"/>
          <p:cNvSpPr txBox="1">
            <a:spLocks noChangeArrowheads="1"/>
          </p:cNvSpPr>
          <p:nvPr/>
        </p:nvSpPr>
        <p:spPr bwMode="auto">
          <a:xfrm>
            <a:off x="8845550" y="37592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8826" name="Rectangle 3"/>
          <p:cNvSpPr>
            <a:spLocks noChangeArrowheads="1"/>
          </p:cNvSpPr>
          <p:nvPr/>
        </p:nvSpPr>
        <p:spPr bwMode="auto">
          <a:xfrm>
            <a:off x="3582988" y="23510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sp>
        <p:nvSpPr>
          <p:cNvPr id="28827" name="Text Box 225"/>
          <p:cNvSpPr txBox="1">
            <a:spLocks noChangeArrowheads="1"/>
          </p:cNvSpPr>
          <p:nvPr/>
        </p:nvSpPr>
        <p:spPr bwMode="auto">
          <a:xfrm>
            <a:off x="2257425" y="37941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8828" name="Text Box 228"/>
          <p:cNvSpPr txBox="1">
            <a:spLocks noChangeArrowheads="1"/>
          </p:cNvSpPr>
          <p:nvPr/>
        </p:nvSpPr>
        <p:spPr bwMode="auto">
          <a:xfrm>
            <a:off x="2840038" y="38163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8829" name="Text Box 229"/>
          <p:cNvSpPr txBox="1">
            <a:spLocks noChangeArrowheads="1"/>
          </p:cNvSpPr>
          <p:nvPr/>
        </p:nvSpPr>
        <p:spPr bwMode="auto">
          <a:xfrm>
            <a:off x="3494088" y="3816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8830" name="Text Box 230"/>
          <p:cNvSpPr txBox="1">
            <a:spLocks noChangeArrowheads="1"/>
          </p:cNvSpPr>
          <p:nvPr/>
        </p:nvSpPr>
        <p:spPr bwMode="auto">
          <a:xfrm>
            <a:off x="4138613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8831" name="Text Box 231"/>
          <p:cNvSpPr txBox="1">
            <a:spLocks noChangeArrowheads="1"/>
          </p:cNvSpPr>
          <p:nvPr/>
        </p:nvSpPr>
        <p:spPr bwMode="auto">
          <a:xfrm>
            <a:off x="4819650" y="37846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graphicFrame>
        <p:nvGraphicFramePr>
          <p:cNvPr id="27" name="Object 3"/>
          <p:cNvGraphicFramePr>
            <a:graphicFrameLocks noChangeAspect="1"/>
          </p:cNvGraphicFramePr>
          <p:nvPr/>
        </p:nvGraphicFramePr>
        <p:xfrm>
          <a:off x="1852613" y="22209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6616700" y="346075"/>
            <a:ext cx="325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수원시 광고 만족도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2830E7B-6FA4-4A66-A960-DF71810071A5}" type="slidenum">
              <a:rPr lang="ko-KR" altLang="en-US" smtClean="0"/>
              <a:pPr/>
              <a:t>33</a:t>
            </a:fld>
            <a:endParaRPr lang="en-US" altLang="ko-KR" smtClean="0"/>
          </a:p>
        </p:txBody>
      </p:sp>
      <p:sp>
        <p:nvSpPr>
          <p:cNvPr id="29701" name="Text Box 13"/>
          <p:cNvSpPr txBox="1">
            <a:spLocks noChangeArrowheads="1"/>
          </p:cNvSpPr>
          <p:nvPr/>
        </p:nvSpPr>
        <p:spPr bwMode="auto">
          <a:xfrm>
            <a:off x="619125" y="1155700"/>
            <a:ext cx="4422775" cy="27622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</a:t>
            </a:r>
            <a:r>
              <a:rPr lang="ko-KR" altLang="en-US" sz="1200" b="1" dirty="0" smtClean="0"/>
              <a:t>수원시 광고 필요도 및 광고 증대 의사</a:t>
            </a:r>
            <a:endParaRPr lang="ko-KR" altLang="en-US" sz="1200" b="1" dirty="0"/>
          </a:p>
        </p:txBody>
      </p:sp>
      <p:sp>
        <p:nvSpPr>
          <p:cNvPr id="29702" name="Text Box 14"/>
          <p:cNvSpPr txBox="1">
            <a:spLocks noChangeArrowheads="1"/>
          </p:cNvSpPr>
          <p:nvPr/>
        </p:nvSpPr>
        <p:spPr bwMode="auto">
          <a:xfrm>
            <a:off x="792163" y="1482725"/>
            <a:ext cx="8847137" cy="372410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 smtClean="0"/>
              <a:t>경기장 수원시 광고 </a:t>
            </a:r>
            <a:r>
              <a:rPr lang="ko-KR" altLang="en-US" dirty="0" err="1" smtClean="0"/>
              <a:t>필요도는</a:t>
            </a:r>
            <a:r>
              <a:rPr lang="ko-KR" altLang="en-US" dirty="0" smtClean="0"/>
              <a:t> 그렇다</a:t>
            </a:r>
            <a:r>
              <a:rPr lang="en-US" altLang="ko-KR" dirty="0"/>
              <a:t>(</a:t>
            </a:r>
            <a:r>
              <a:rPr lang="en-US" altLang="ko-KR" dirty="0" smtClean="0"/>
              <a:t>45.7</a:t>
            </a:r>
            <a:r>
              <a:rPr lang="en-US" altLang="ko-KR" dirty="0"/>
              <a:t>%), </a:t>
            </a:r>
            <a:r>
              <a:rPr lang="ko-KR" altLang="en-US" dirty="0" err="1" smtClean="0"/>
              <a:t>매우그렇다</a:t>
            </a:r>
            <a:r>
              <a:rPr lang="en-US" altLang="ko-KR" dirty="0" smtClean="0"/>
              <a:t>(26.8%), </a:t>
            </a:r>
            <a:r>
              <a:rPr lang="ko-KR" altLang="en-US" dirty="0" smtClean="0"/>
              <a:t>보통</a:t>
            </a:r>
            <a:r>
              <a:rPr lang="en-US" altLang="ko-KR" dirty="0" smtClean="0"/>
              <a:t>(24.2%), </a:t>
            </a:r>
            <a:r>
              <a:rPr lang="ko-KR" altLang="en-US" dirty="0" err="1" smtClean="0"/>
              <a:t>그렇지않다</a:t>
            </a:r>
            <a:r>
              <a:rPr lang="en-US" altLang="ko-KR" dirty="0" smtClean="0"/>
              <a:t>(3%) </a:t>
            </a:r>
            <a:r>
              <a:rPr lang="ko-KR" altLang="en-US" dirty="0"/>
              <a:t>순으로 나타났음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 smtClean="0"/>
              <a:t>경기장 수원시 광고 증대 의사는 그렇다</a:t>
            </a:r>
            <a:r>
              <a:rPr lang="en-US" altLang="ko-KR" dirty="0" smtClean="0"/>
              <a:t>(41.1%), </a:t>
            </a:r>
            <a:r>
              <a:rPr lang="ko-KR" altLang="en-US" dirty="0"/>
              <a:t>보통이다</a:t>
            </a:r>
            <a:r>
              <a:rPr lang="en-US" altLang="ko-KR" dirty="0"/>
              <a:t>(</a:t>
            </a:r>
            <a:r>
              <a:rPr lang="en-US" altLang="ko-KR" dirty="0" smtClean="0"/>
              <a:t>29.5%), </a:t>
            </a:r>
            <a:r>
              <a:rPr lang="ko-KR" altLang="en-US" dirty="0"/>
              <a:t>매우 그렇다</a:t>
            </a:r>
            <a:r>
              <a:rPr lang="en-US" altLang="ko-KR" dirty="0"/>
              <a:t>(</a:t>
            </a:r>
            <a:r>
              <a:rPr lang="en-US" altLang="ko-KR" dirty="0" smtClean="0"/>
              <a:t>25.2%) </a:t>
            </a:r>
            <a:r>
              <a:rPr lang="ko-KR" altLang="en-US" dirty="0"/>
              <a:t>순으로 나타남</a:t>
            </a:r>
          </a:p>
        </p:txBody>
      </p:sp>
      <p:sp>
        <p:nvSpPr>
          <p:cNvPr id="29703" name="Line 14"/>
          <p:cNvSpPr>
            <a:spLocks noChangeShapeType="1"/>
          </p:cNvSpPr>
          <p:nvPr/>
        </p:nvSpPr>
        <p:spPr bwMode="auto">
          <a:xfrm>
            <a:off x="5668963" y="2038350"/>
            <a:ext cx="0" cy="2025650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AutoShape 15"/>
          <p:cNvSpPr>
            <a:spLocks noChangeArrowheads="1"/>
          </p:cNvSpPr>
          <p:nvPr/>
        </p:nvSpPr>
        <p:spPr bwMode="auto">
          <a:xfrm>
            <a:off x="1816100" y="1949450"/>
            <a:ext cx="2908300" cy="336550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smtClean="0">
                <a:solidFill>
                  <a:schemeClr val="bg1"/>
                </a:solidFill>
                <a:cs typeface="한컴돋움" pitchFamily="18" charset="2"/>
              </a:rPr>
              <a:t>경기장 수원시 광고 필요도</a:t>
            </a:r>
            <a:endParaRPr lang="ko-KR" altLang="en-US" sz="1200" b="1" dirty="0">
              <a:solidFill>
                <a:schemeClr val="bg1"/>
              </a:solidFill>
              <a:cs typeface="한컴돋움" pitchFamily="18" charset="2"/>
            </a:endParaRPr>
          </a:p>
        </p:txBody>
      </p:sp>
      <p:sp>
        <p:nvSpPr>
          <p:cNvPr id="30" name="AutoShape 16"/>
          <p:cNvSpPr>
            <a:spLocks noChangeArrowheads="1"/>
          </p:cNvSpPr>
          <p:nvPr/>
        </p:nvSpPr>
        <p:spPr bwMode="auto">
          <a:xfrm>
            <a:off x="5900738" y="1949450"/>
            <a:ext cx="2452687" cy="306388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 smtClean="0">
                <a:solidFill>
                  <a:schemeClr val="bg1"/>
                </a:solidFill>
                <a:cs typeface="한컴돋움" pitchFamily="18" charset="2"/>
              </a:rPr>
              <a:t>경기장 수원시 광고 증대 의사</a:t>
            </a:r>
            <a:endParaRPr lang="ko-KR" altLang="en-US" sz="1200" b="1" dirty="0">
              <a:solidFill>
                <a:schemeClr val="bg1"/>
              </a:solidFill>
              <a:cs typeface="한컴돋움" pitchFamily="18" charset="2"/>
            </a:endParaRPr>
          </a:p>
        </p:txBody>
      </p:sp>
      <p:graphicFrame>
        <p:nvGraphicFramePr>
          <p:cNvPr id="31" name="Group 367"/>
          <p:cNvGraphicFramePr>
            <a:graphicFrameLocks noGrp="1"/>
          </p:cNvGraphicFramePr>
          <p:nvPr/>
        </p:nvGraphicFramePr>
        <p:xfrm>
          <a:off x="411163" y="4251325"/>
          <a:ext cx="8961434" cy="2412120"/>
        </p:xfrm>
        <a:graphic>
          <a:graphicData uri="http://schemas.openxmlformats.org/drawingml/2006/table">
            <a:tbl>
              <a:tblPr/>
              <a:tblGrid>
                <a:gridCol w="274635"/>
                <a:gridCol w="564365"/>
                <a:gridCol w="747804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  <a:gridCol w="737463"/>
              </a:tblGrid>
              <a:tr h="215900"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경기장 수원시 광고 필요도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경기장 수원시 광고 증대 의사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15900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전혀 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그렇지 않다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보통이다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그렇다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매우 그렇다 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14128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45.7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526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43.6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47.3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marL="0" marR="0" marT="46800" marB="4680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44.4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39.8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30.6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28.4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41.1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7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26.9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51.9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15.4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3.8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13.5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1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marL="0" marR="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marL="90000" marR="90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842" name="Text Box 226"/>
          <p:cNvSpPr txBox="1">
            <a:spLocks noChangeArrowheads="1"/>
          </p:cNvSpPr>
          <p:nvPr/>
        </p:nvSpPr>
        <p:spPr bwMode="auto">
          <a:xfrm>
            <a:off x="4686300" y="20494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29843" name="Text Box 227"/>
          <p:cNvSpPr txBox="1">
            <a:spLocks noChangeArrowheads="1"/>
          </p:cNvSpPr>
          <p:nvPr/>
        </p:nvSpPr>
        <p:spPr bwMode="auto">
          <a:xfrm>
            <a:off x="8421688" y="2036763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29844" name="Rectangle 3"/>
          <p:cNvSpPr>
            <a:spLocks noChangeArrowheads="1"/>
          </p:cNvSpPr>
          <p:nvPr/>
        </p:nvSpPr>
        <p:spPr bwMode="auto">
          <a:xfrm>
            <a:off x="7608888" y="23256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9698" name="Object 3"/>
          <p:cNvGraphicFramePr>
            <a:graphicFrameLocks noChangeAspect="1"/>
          </p:cNvGraphicFramePr>
          <p:nvPr/>
        </p:nvGraphicFramePr>
        <p:xfrm>
          <a:off x="5929313" y="2233613"/>
          <a:ext cx="3524250" cy="1685925"/>
        </p:xfrm>
        <a:graphic>
          <a:graphicData uri="http://schemas.openxmlformats.org/presentationml/2006/ole">
            <p:oleObj spid="_x0000_s29698" name="차트" r:id="rId3" imgW="3524301" imgH="1847883" progId="MSGraph.Chart.8">
              <p:embed followColorScheme="full"/>
            </p:oleObj>
          </a:graphicData>
        </a:graphic>
      </p:graphicFrame>
      <p:sp>
        <p:nvSpPr>
          <p:cNvPr id="29845" name="Text Box 225"/>
          <p:cNvSpPr txBox="1">
            <a:spLocks noChangeArrowheads="1"/>
          </p:cNvSpPr>
          <p:nvPr/>
        </p:nvSpPr>
        <p:spPr bwMode="auto">
          <a:xfrm>
            <a:off x="6334125" y="37687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29846" name="Text Box 228"/>
          <p:cNvSpPr txBox="1">
            <a:spLocks noChangeArrowheads="1"/>
          </p:cNvSpPr>
          <p:nvPr/>
        </p:nvSpPr>
        <p:spPr bwMode="auto">
          <a:xfrm>
            <a:off x="6916738" y="37909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그렇지않다</a:t>
            </a:r>
          </a:p>
        </p:txBody>
      </p:sp>
      <p:sp>
        <p:nvSpPr>
          <p:cNvPr id="29847" name="Text Box 229"/>
          <p:cNvSpPr txBox="1">
            <a:spLocks noChangeArrowheads="1"/>
          </p:cNvSpPr>
          <p:nvPr/>
        </p:nvSpPr>
        <p:spPr bwMode="auto">
          <a:xfrm>
            <a:off x="7570788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보통</a:t>
            </a:r>
          </a:p>
        </p:txBody>
      </p:sp>
      <p:sp>
        <p:nvSpPr>
          <p:cNvPr id="29848" name="Text Box 230"/>
          <p:cNvSpPr txBox="1">
            <a:spLocks noChangeArrowheads="1"/>
          </p:cNvSpPr>
          <p:nvPr/>
        </p:nvSpPr>
        <p:spPr bwMode="auto">
          <a:xfrm>
            <a:off x="8164513" y="37655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29849" name="Text Box 231"/>
          <p:cNvSpPr txBox="1">
            <a:spLocks noChangeArrowheads="1"/>
          </p:cNvSpPr>
          <p:nvPr/>
        </p:nvSpPr>
        <p:spPr bwMode="auto">
          <a:xfrm>
            <a:off x="8845550" y="37592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6616700" y="346075"/>
            <a:ext cx="325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dirty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경기장 수원시 광고 만족도</a:t>
            </a: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4179888" y="2351088"/>
            <a:ext cx="1077912" cy="1601787"/>
          </a:xfrm>
          <a:prstGeom prst="rect">
            <a:avLst/>
          </a:prstGeom>
          <a:solidFill>
            <a:srgbClr val="EBEBFF"/>
          </a:solidFill>
          <a:ln w="6350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37" name="Object 161"/>
          <p:cNvGraphicFramePr>
            <a:graphicFrameLocks noChangeAspect="1"/>
          </p:cNvGraphicFramePr>
          <p:nvPr/>
        </p:nvGraphicFramePr>
        <p:xfrm>
          <a:off x="1827213" y="2233613"/>
          <a:ext cx="3524250" cy="168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" name="Text Box 225"/>
          <p:cNvSpPr txBox="1">
            <a:spLocks noChangeArrowheads="1"/>
          </p:cNvSpPr>
          <p:nvPr/>
        </p:nvSpPr>
        <p:spPr bwMode="auto">
          <a:xfrm>
            <a:off x="2232025" y="3794125"/>
            <a:ext cx="56515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전혀 그렇지</a:t>
            </a:r>
          </a:p>
        </p:txBody>
      </p:sp>
      <p:sp>
        <p:nvSpPr>
          <p:cNvPr id="33" name="Text Box 228"/>
          <p:cNvSpPr txBox="1">
            <a:spLocks noChangeArrowheads="1"/>
          </p:cNvSpPr>
          <p:nvPr/>
        </p:nvSpPr>
        <p:spPr bwMode="auto">
          <a:xfrm>
            <a:off x="2840038" y="3816350"/>
            <a:ext cx="584200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 err="1"/>
              <a:t>그렇지않다</a:t>
            </a:r>
            <a:endParaRPr lang="ko-KR" altLang="en-US" sz="1000" b="1" dirty="0"/>
          </a:p>
        </p:txBody>
      </p:sp>
      <p:sp>
        <p:nvSpPr>
          <p:cNvPr id="34" name="Text Box 229"/>
          <p:cNvSpPr txBox="1">
            <a:spLocks noChangeArrowheads="1"/>
          </p:cNvSpPr>
          <p:nvPr/>
        </p:nvSpPr>
        <p:spPr bwMode="auto">
          <a:xfrm>
            <a:off x="3468688" y="38163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보통</a:t>
            </a:r>
          </a:p>
        </p:txBody>
      </p:sp>
      <p:sp>
        <p:nvSpPr>
          <p:cNvPr id="35" name="Text Box 230"/>
          <p:cNvSpPr txBox="1">
            <a:spLocks noChangeArrowheads="1"/>
          </p:cNvSpPr>
          <p:nvPr/>
        </p:nvSpPr>
        <p:spPr bwMode="auto">
          <a:xfrm>
            <a:off x="4125913" y="3790950"/>
            <a:ext cx="612775" cy="2444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그렇다</a:t>
            </a:r>
          </a:p>
        </p:txBody>
      </p:sp>
      <p:sp>
        <p:nvSpPr>
          <p:cNvPr id="36" name="Text Box 231"/>
          <p:cNvSpPr txBox="1">
            <a:spLocks noChangeArrowheads="1"/>
          </p:cNvSpPr>
          <p:nvPr/>
        </p:nvSpPr>
        <p:spPr bwMode="auto">
          <a:xfrm>
            <a:off x="4806950" y="3784600"/>
            <a:ext cx="631825" cy="396875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/>
              <a:t>매우      그렇다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EC85ADE-B5F1-4A41-827D-7944428A6B80}" type="slidenum">
              <a:rPr lang="ko-KR" altLang="en-US" smtClean="0"/>
              <a:pPr/>
              <a:t>34</a:t>
            </a:fld>
            <a:endParaRPr lang="en-US" altLang="ko-KR" smtClean="0"/>
          </a:p>
        </p:txBody>
      </p:sp>
      <p:sp>
        <p:nvSpPr>
          <p:cNvPr id="34819" name="Text Box 2052"/>
          <p:cNvSpPr txBox="1">
            <a:spLocks noChangeArrowheads="1"/>
          </p:cNvSpPr>
          <p:nvPr/>
        </p:nvSpPr>
        <p:spPr bwMode="auto">
          <a:xfrm>
            <a:off x="220663" y="904875"/>
            <a:ext cx="384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dirty="0" smtClean="0"/>
              <a:t>7.</a:t>
            </a:r>
            <a:r>
              <a:rPr lang="ko-KR" altLang="en-US" sz="1400" b="1" dirty="0" smtClean="0"/>
              <a:t>  </a:t>
            </a:r>
            <a:r>
              <a:rPr lang="ko-KR" altLang="en-US" sz="1400" b="1" dirty="0"/>
              <a:t>설문조사 분석 결과 요약</a:t>
            </a:r>
            <a:endParaRPr lang="ko-KR" altLang="en-US" sz="1400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508000" y="1341964"/>
          <a:ext cx="9029700" cy="4919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2008"/>
                <a:gridCol w="7717692"/>
              </a:tblGrid>
              <a:tr h="34641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분석 항목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분석 결과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11431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인구통계학적</a:t>
                      </a:r>
                      <a:endParaRPr lang="en-US" altLang="ko-KR" sz="1200" b="1" dirty="0" smtClean="0">
                        <a:solidFill>
                          <a:srgbClr val="000099"/>
                        </a:solidFill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 분석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-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수원월드컵경기장을 이용하는 관람객은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20~30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대의 </a:t>
                      </a:r>
                      <a:r>
                        <a:rPr lang="ko-KR" altLang="en-US" sz="1200" b="0" dirty="0" err="1" smtClean="0">
                          <a:latin typeface="굴림" pitchFamily="50" charset="-127"/>
                          <a:ea typeface="굴림" pitchFamily="50" charset="-127"/>
                        </a:rPr>
                        <a:t>젊은층이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가족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친구와 함께 관람하며 주말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17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시 </a:t>
                      </a:r>
                      <a:endParaRPr lang="en-US" altLang="ko-KR" sz="1200" b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  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경기를 선호하고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자가용과 버스를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교통수단으로 이용하는 것으로 조사됨</a:t>
                      </a:r>
                      <a:endParaRPr lang="en-US" altLang="ko-KR" sz="1200" b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-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관람유형으로 일반관람객이 서포터보다 많으며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연간 경기관람횟수는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10</a:t>
                      </a:r>
                      <a:r>
                        <a:rPr lang="ko-KR" altLang="en-US" sz="1200" b="0" dirty="0" err="1" smtClean="0">
                          <a:latin typeface="굴림" pitchFamily="50" charset="-127"/>
                          <a:ea typeface="굴림" pitchFamily="50" charset="-127"/>
                        </a:rPr>
                        <a:t>회이하가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많으나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16</a:t>
                      </a:r>
                      <a:r>
                        <a:rPr lang="ko-KR" altLang="en-US" sz="1200" b="0" dirty="0" err="1" smtClean="0">
                          <a:latin typeface="굴림" pitchFamily="50" charset="-127"/>
                          <a:ea typeface="굴림" pitchFamily="50" charset="-127"/>
                        </a:rPr>
                        <a:t>회이상도</a:t>
                      </a:r>
                      <a:endParaRPr lang="en-US" altLang="ko-KR" sz="1200" b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 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20.2%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차지</a:t>
                      </a:r>
                      <a:endParaRPr lang="en-US" altLang="ko-KR" sz="1200" b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- 1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인당 평균 지출비용은 약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23,000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원이며 유흥오락비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식비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이용료의 비중이 큼</a:t>
                      </a:r>
                    </a:p>
                  </a:txBody>
                  <a:tcPr anchor="ctr"/>
                </a:tc>
              </a:tr>
              <a:tr h="11431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경기장 이용시설 만족도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관람객들은 경기장으로서 좌석을 유의 깊게 보는 시설로 꼽았으며 전광판에 가장 만족하는 것으로 조사됨</a:t>
                      </a:r>
                      <a:endParaRPr lang="en-US" altLang="ko-KR" sz="1200" b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수원월드컵경기장 시설 만족도 조사결과 만족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(66.2%),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매우 만족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(9.3%), </a:t>
                      </a:r>
                      <a:r>
                        <a:rPr lang="ko-KR" altLang="en-US" sz="1200" b="0" dirty="0" err="1" smtClean="0">
                          <a:latin typeface="굴림" pitchFamily="50" charset="-127"/>
                          <a:ea typeface="굴림" pitchFamily="50" charset="-127"/>
                        </a:rPr>
                        <a:t>그저그렇다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(23.2%), </a:t>
                      </a:r>
                    </a:p>
                    <a:p>
                      <a:pPr algn="l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불만족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(1.3%)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로  수원월드컵경기장 관람시설에 대한 만족도는 높은 것으로 나타났음</a:t>
                      </a:r>
                      <a:endParaRPr lang="en-US" altLang="ko-KR" sz="1200" b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주차장이용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매표소이용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err="1" smtClean="0">
                          <a:latin typeface="굴림" pitchFamily="50" charset="-127"/>
                          <a:ea typeface="굴림" pitchFamily="50" charset="-127"/>
                        </a:rPr>
                        <a:t>안내사인물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화장실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전광판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좌석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매점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진행요원 친절도 등 경기장내 관람 및 </a:t>
                      </a:r>
                      <a:endParaRPr lang="en-US" altLang="ko-KR" sz="1200" b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 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이용 시설에 대한 만족도는 대체적으로 만족함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.</a:t>
                      </a:r>
                      <a:endParaRPr lang="en-US" altLang="ko-KR" sz="1200" b="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/>
                </a:tc>
              </a:tr>
              <a:tr h="72747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err="1" smtClean="0">
                          <a:solidFill>
                            <a:srgbClr val="000099"/>
                          </a:solidFill>
                        </a:rPr>
                        <a:t>경기력에</a:t>
                      </a: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 대한 </a:t>
                      </a:r>
                      <a:endParaRPr lang="en-US" altLang="ko-KR" sz="1200" b="1" dirty="0" smtClean="0">
                        <a:solidFill>
                          <a:srgbClr val="000099"/>
                        </a:solidFill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중요도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관람객은 관람에 있어 홈팀선수 </a:t>
                      </a:r>
                      <a:r>
                        <a:rPr lang="ko-KR" altLang="en-US" sz="1200" b="0" dirty="0" err="1" smtClean="0">
                          <a:latin typeface="굴림" pitchFamily="50" charset="-127"/>
                          <a:ea typeface="굴림" pitchFamily="50" charset="-127"/>
                        </a:rPr>
                        <a:t>경기력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외국선수 </a:t>
                      </a:r>
                      <a:r>
                        <a:rPr lang="ko-KR" altLang="en-US" sz="1200" b="0" dirty="0" err="1" smtClean="0">
                          <a:latin typeface="굴림" pitchFamily="50" charset="-127"/>
                          <a:ea typeface="굴림" pitchFamily="50" charset="-127"/>
                        </a:rPr>
                        <a:t>경기력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홈팀성적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홈팀 </a:t>
                      </a:r>
                      <a:r>
                        <a:rPr lang="ko-KR" altLang="en-US" sz="1200" b="0" dirty="0" err="1" smtClean="0">
                          <a:latin typeface="굴림" pitchFamily="50" charset="-127"/>
                          <a:ea typeface="굴림" pitchFamily="50" charset="-127"/>
                        </a:rPr>
                        <a:t>스탭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명성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스타선수 유무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</a:p>
                    <a:p>
                      <a:pPr algn="just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 </a:t>
                      </a:r>
                      <a:r>
                        <a:rPr lang="ko-KR" altLang="en-US" sz="1200" b="0" dirty="0" err="1" smtClean="0">
                          <a:latin typeface="굴림" pitchFamily="50" charset="-127"/>
                          <a:ea typeface="굴림" pitchFamily="50" charset="-127"/>
                        </a:rPr>
                        <a:t>라이벌전에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중요하게 생각하고 있으나</a:t>
                      </a:r>
                      <a:r>
                        <a:rPr lang="ko-KR" altLang="en-US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상대팀 성적은 크게 중요하게 생각하지 않음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.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홈팀 충성도가 높다는      </a:t>
                      </a:r>
                      <a:endParaRPr lang="en-US" altLang="ko-KR" sz="1200" b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것을 알 수 있음</a:t>
                      </a:r>
                      <a:endParaRPr lang="en-US" altLang="ko-KR" sz="1200" b="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/>
                </a:tc>
              </a:tr>
              <a:tr h="51962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중앙광장 이용 </a:t>
                      </a:r>
                      <a:endParaRPr lang="en-US" altLang="ko-KR" sz="1200" b="1" dirty="0" smtClean="0">
                        <a:solidFill>
                          <a:srgbClr val="000099"/>
                        </a:solidFill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만족도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0000"/>
                        </a:lnSpc>
                        <a:buFontTx/>
                        <a:buChar char="-"/>
                      </a:pP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중앙광장은 연간 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1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회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~5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회 이용이 가장 많았으며 휴식과 산책을 하며 축구공화장실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조경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휴식공간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</a:p>
                    <a:p>
                      <a:pPr algn="just" latinLnBrk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운동시설에</a:t>
                      </a:r>
                      <a:r>
                        <a:rPr lang="en-US" altLang="ko-KR" sz="1200" b="0" baseline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만족하고 있음</a:t>
                      </a:r>
                      <a:endParaRPr lang="ko-KR" altLang="en-US" sz="1200" b="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/>
                </a:tc>
              </a:tr>
              <a:tr h="51962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경기장 재방문 </a:t>
                      </a:r>
                      <a:endParaRPr lang="en-US" altLang="ko-KR" sz="1200" b="1" dirty="0" smtClean="0">
                        <a:solidFill>
                          <a:srgbClr val="000099"/>
                        </a:solidFill>
                      </a:endParaRPr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의사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-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경기장 시설 이용의 만족과 홈팀 </a:t>
                      </a:r>
                      <a:r>
                        <a:rPr lang="ko-KR" altLang="en-US" sz="1200" b="0" dirty="0" err="1" smtClean="0">
                          <a:latin typeface="굴림" pitchFamily="50" charset="-127"/>
                          <a:ea typeface="굴림" pitchFamily="50" charset="-127"/>
                        </a:rPr>
                        <a:t>경기력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우수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주변환경 우수로 인해 재방문 의사가 높은 것으로 나타남</a:t>
                      </a:r>
                      <a:endParaRPr lang="ko-KR" altLang="en-US" sz="1200" b="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/>
                </a:tc>
              </a:tr>
              <a:tr h="5196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경기장 수원시 </a:t>
                      </a:r>
                      <a:endParaRPr lang="en-US" altLang="ko-KR" sz="1200" b="1" dirty="0" smtClean="0">
                        <a:solidFill>
                          <a:srgbClr val="000099"/>
                        </a:solidFill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광고 만족도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-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경기장 수원시 광고에 대해 관람객은 디자인에 만족하고 수원시 이미지 및 자긍심을 높여주고 있다고 생각함</a:t>
                      </a:r>
                      <a:endParaRPr lang="en-US" altLang="ko-KR" sz="1200" b="0" dirty="0" smtClean="0"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-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경기장에 수원시 광고가 필요하며 증대할 것을 원하고 있음</a:t>
                      </a:r>
                      <a:r>
                        <a:rPr lang="en-US" altLang="ko-KR" sz="1200" b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200" b="0" dirty="0" smtClean="0"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endParaRPr lang="en-US" altLang="ko-KR" sz="1200" b="0" dirty="0"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480300" y="320675"/>
            <a:ext cx="24257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ko-KR" altLang="en-US" sz="2000" dirty="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설문조사 결과 요약</a:t>
            </a:r>
            <a:endParaRPr lang="ko-KR" altLang="en-US" sz="20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EC85ADE-B5F1-4A41-827D-7944428A6B80}" type="slidenum">
              <a:rPr lang="ko-KR" altLang="en-US" smtClean="0"/>
              <a:pPr/>
              <a:t>35</a:t>
            </a:fld>
            <a:endParaRPr lang="en-US" altLang="ko-KR" smtClean="0"/>
          </a:p>
        </p:txBody>
      </p:sp>
      <p:sp>
        <p:nvSpPr>
          <p:cNvPr id="34819" name="Text Box 2052"/>
          <p:cNvSpPr txBox="1">
            <a:spLocks noChangeArrowheads="1"/>
          </p:cNvSpPr>
          <p:nvPr/>
        </p:nvSpPr>
        <p:spPr bwMode="auto">
          <a:xfrm>
            <a:off x="220663" y="904875"/>
            <a:ext cx="384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dirty="0" smtClean="0"/>
              <a:t>8.</a:t>
            </a:r>
            <a:r>
              <a:rPr lang="ko-KR" altLang="en-US" sz="1400" b="1" dirty="0" smtClean="0"/>
              <a:t>  기타 건의 사항</a:t>
            </a:r>
            <a:endParaRPr lang="ko-KR" altLang="en-US" sz="1400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508000" y="1341964"/>
          <a:ext cx="9029700" cy="5020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2008"/>
                <a:gridCol w="7717692"/>
              </a:tblGrid>
              <a:tr h="33085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구 분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dirty="0" smtClean="0"/>
                        <a:t>건의 사항</a:t>
                      </a:r>
                      <a:endParaRPr lang="ko-KR" altLang="en-US" sz="1400" dirty="0"/>
                    </a:p>
                  </a:txBody>
                  <a:tcPr anchor="ctr"/>
                </a:tc>
              </a:tr>
              <a:tr h="206702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시설 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경기장 시설물 깨끗이 관리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특히 좌석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 </a:t>
                      </a:r>
                      <a:endParaRPr lang="en-US" altLang="ko-KR" sz="120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좌석을 편리하게 개선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화장실 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휴지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휴지통 비치 요망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화장실 부족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청소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장애인 시설 불편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서측주차장이용시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</a:t>
                      </a: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돌아가야함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 </a:t>
                      </a:r>
                      <a:endParaRPr lang="en-US" altLang="ko-KR" sz="120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우천시 지붕에 누수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사물함 설치 요망 </a:t>
                      </a:r>
                      <a:endParaRPr lang="en-US" altLang="ko-KR" sz="120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식수대 설치 요망 </a:t>
                      </a:r>
                      <a:endParaRPr lang="en-US" altLang="ko-KR" sz="120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음향시설 개선 </a:t>
                      </a:r>
                    </a:p>
                  </a:txBody>
                  <a:tcPr marL="64770" marR="64770" marT="17907" marB="17907" anchor="ctr"/>
                </a:tc>
              </a:tr>
              <a:tr h="232508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서비스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경기장내 매점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매뉴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확충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현금영수증 발급 및 카드사용 요망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비싼 요금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주차장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공간 확충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주차비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무료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주차요원 확충 등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연간 회원권 가격 인상하더라도 혜택 증대를 원함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매표 및 입장을 더 쉽게 개선 </a:t>
                      </a:r>
                      <a:endParaRPr lang="en-US" altLang="ko-KR" sz="120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직원 친절 개선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</a:t>
                      </a: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팬샾을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증대 및 시설 개선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경기장내도 </a:t>
                      </a: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입점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 요망 </a:t>
                      </a:r>
                      <a:endParaRPr lang="en-US" altLang="ko-KR" sz="120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경기 홍보 증대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많은 행사 이벤트 요망 </a:t>
                      </a:r>
                      <a:endParaRPr lang="en-US" altLang="ko-KR" sz="1200" dirty="0" smtClean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물품 제공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기념품 제공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응원 물품 지급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/>
                </a:tc>
              </a:tr>
              <a:tr h="297770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000099"/>
                          </a:solidFill>
                        </a:rPr>
                        <a:t>기타</a:t>
                      </a:r>
                      <a:endParaRPr lang="ko-KR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○ 교통불편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인천 버스 노선 개설 및 강남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,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사당에서 셔틀버스 운행 요망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  <a:endParaRPr lang="ko-KR" altLang="en-US" sz="1200" dirty="0">
                        <a:solidFill>
                          <a:srgbClr val="000000"/>
                        </a:solidFill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7950200" y="320675"/>
            <a:ext cx="1930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ko-KR" altLang="en-US" sz="2000" smtClean="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기타 건의 사항</a:t>
            </a:r>
            <a:endParaRPr lang="ko-KR" altLang="en-US" sz="2000" dirty="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BB951CD-B9E6-4F3A-9638-2C06CAA6B575}" type="slidenum">
              <a:rPr lang="ko-KR" altLang="en-US" smtClean="0"/>
              <a:pPr/>
              <a:t>4</a:t>
            </a:fld>
            <a:endParaRPr lang="en-US" altLang="ko-KR" smtClean="0"/>
          </a:p>
        </p:txBody>
      </p:sp>
      <p:sp>
        <p:nvSpPr>
          <p:cNvPr id="1030" name="Text Box 4"/>
          <p:cNvSpPr txBox="1">
            <a:spLocks noChangeArrowheads="1"/>
          </p:cNvSpPr>
          <p:nvPr/>
        </p:nvSpPr>
        <p:spPr bwMode="auto">
          <a:xfrm>
            <a:off x="639763" y="1082675"/>
            <a:ext cx="3841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ko-KR" sz="1400" b="1" dirty="0"/>
              <a:t>1.</a:t>
            </a:r>
            <a:r>
              <a:rPr lang="ko-KR" altLang="en-US" sz="1400" b="1" dirty="0"/>
              <a:t>  인구통계학적 분석</a:t>
            </a:r>
            <a:endParaRPr lang="ko-KR" altLang="en-US" sz="1400" dirty="0"/>
          </a:p>
        </p:txBody>
      </p:sp>
      <p:sp>
        <p:nvSpPr>
          <p:cNvPr id="131078" name="AutoShape 6"/>
          <p:cNvSpPr>
            <a:spLocks noChangeArrowheads="1"/>
          </p:cNvSpPr>
          <p:nvPr/>
        </p:nvSpPr>
        <p:spPr bwMode="auto">
          <a:xfrm>
            <a:off x="836613" y="2786063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방문객 성별 분포</a:t>
            </a:r>
          </a:p>
        </p:txBody>
      </p:sp>
      <p:graphicFrame>
        <p:nvGraphicFramePr>
          <p:cNvPr id="350240" name="Group 32"/>
          <p:cNvGraphicFramePr>
            <a:graphicFrameLocks noGrp="1"/>
          </p:cNvGraphicFramePr>
          <p:nvPr/>
        </p:nvGraphicFramePr>
        <p:xfrm>
          <a:off x="4948238" y="5245100"/>
          <a:ext cx="4403725" cy="1146176"/>
        </p:xfrm>
        <a:graphic>
          <a:graphicData uri="http://schemas.openxmlformats.org/drawingml/2006/table">
            <a:tbl>
              <a:tblPr/>
              <a:tblGrid>
                <a:gridCol w="1096962"/>
                <a:gridCol w="723900"/>
                <a:gridCol w="668338"/>
                <a:gridCol w="646112"/>
                <a:gridCol w="657225"/>
                <a:gridCol w="611188"/>
              </a:tblGrid>
              <a:tr h="3683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대미만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</a:t>
                      </a: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</a:t>
                      </a: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</a:t>
                      </a: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대이상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54</a:t>
                      </a:r>
                    </a:p>
                  </a:txBody>
                  <a:tcPr marL="72000" marR="72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98</a:t>
                      </a:r>
                    </a:p>
                  </a:txBody>
                  <a:tcPr marL="72000" marR="72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95</a:t>
                      </a:r>
                    </a:p>
                  </a:txBody>
                  <a:tcPr marL="72000" marR="72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</a:t>
                      </a:r>
                    </a:p>
                  </a:txBody>
                  <a:tcPr marL="72000" marR="72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</a:t>
                      </a:r>
                    </a:p>
                  </a:txBody>
                  <a:tcPr marL="72000" marR="72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89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17.9</a:t>
                      </a:r>
                    </a:p>
                  </a:txBody>
                  <a:tcPr marL="72000" marR="72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38.5</a:t>
                      </a:r>
                    </a:p>
                  </a:txBody>
                  <a:tcPr marL="72000" marR="72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31.5</a:t>
                      </a:r>
                    </a:p>
                  </a:txBody>
                  <a:tcPr marL="72000" marR="72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17.2</a:t>
                      </a:r>
                    </a:p>
                  </a:txBody>
                  <a:tcPr marL="72000" marR="72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1.0</a:t>
                      </a:r>
                    </a:p>
                  </a:txBody>
                  <a:tcPr marL="72000" marR="72000" marT="46800" marB="46800"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60" name="Text Box 103"/>
          <p:cNvSpPr txBox="1">
            <a:spLocks noChangeArrowheads="1"/>
          </p:cNvSpPr>
          <p:nvPr/>
        </p:nvSpPr>
        <p:spPr bwMode="auto">
          <a:xfrm>
            <a:off x="660400" y="1447800"/>
            <a:ext cx="3219450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/>
              <a:t>  성별</a:t>
            </a:r>
            <a:r>
              <a:rPr lang="en-US" altLang="ko-KR" sz="1200" b="1"/>
              <a:t>, </a:t>
            </a:r>
            <a:r>
              <a:rPr lang="ko-KR" altLang="en-US" sz="1200" b="1"/>
              <a:t>거주시</a:t>
            </a:r>
            <a:r>
              <a:rPr lang="en-US" altLang="ko-KR" sz="1200" b="1"/>
              <a:t>,</a:t>
            </a:r>
            <a:r>
              <a:rPr lang="ko-KR" altLang="en-US" sz="1200" b="1"/>
              <a:t> 연령대</a:t>
            </a:r>
          </a:p>
        </p:txBody>
      </p:sp>
      <p:sp>
        <p:nvSpPr>
          <p:cNvPr id="1061" name="Text Box 104"/>
          <p:cNvSpPr txBox="1">
            <a:spLocks noChangeArrowheads="1"/>
          </p:cNvSpPr>
          <p:nvPr/>
        </p:nvSpPr>
        <p:spPr bwMode="auto">
          <a:xfrm>
            <a:off x="820738" y="1787525"/>
            <a:ext cx="8658225" cy="5762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수원월드컵경기장 방문 고객은 남성이 </a:t>
            </a:r>
            <a:r>
              <a:rPr lang="en-US" altLang="ko-KR" dirty="0"/>
              <a:t>51.7%, </a:t>
            </a:r>
            <a:r>
              <a:rPr lang="ko-KR" altLang="en-US" dirty="0"/>
              <a:t>여성은 </a:t>
            </a:r>
            <a:r>
              <a:rPr lang="en-US" altLang="ko-KR" dirty="0"/>
              <a:t>48.3% </a:t>
            </a:r>
            <a:r>
              <a:rPr lang="ko-KR" altLang="en-US" dirty="0"/>
              <a:t>나타남</a:t>
            </a:r>
            <a:endParaRPr lang="en-US" altLang="ko-KR" dirty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경기장 관람객 거주지는 수원시 </a:t>
            </a:r>
            <a:r>
              <a:rPr lang="en-US" altLang="ko-KR" dirty="0"/>
              <a:t>43%, </a:t>
            </a:r>
            <a:r>
              <a:rPr lang="ko-KR" altLang="en-US" dirty="0" err="1"/>
              <a:t>비수원</a:t>
            </a:r>
            <a:r>
              <a:rPr lang="ko-KR" altLang="en-US" dirty="0"/>
              <a:t> </a:t>
            </a:r>
            <a:r>
              <a:rPr lang="en-US" altLang="ko-KR" dirty="0"/>
              <a:t>57%</a:t>
            </a:r>
            <a:r>
              <a:rPr lang="ko-KR" altLang="en-US" dirty="0"/>
              <a:t>로 나타남</a:t>
            </a:r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경기장 방문 연령대는 </a:t>
            </a:r>
            <a:r>
              <a:rPr lang="en-US" altLang="ko-KR" dirty="0"/>
              <a:t>20</a:t>
            </a:r>
            <a:r>
              <a:rPr lang="ko-KR" altLang="en-US" dirty="0"/>
              <a:t>대</a:t>
            </a:r>
            <a:r>
              <a:rPr lang="en-US" altLang="ko-KR" dirty="0"/>
              <a:t>(32.5%), 30</a:t>
            </a:r>
            <a:r>
              <a:rPr lang="ko-KR" altLang="en-US" dirty="0"/>
              <a:t>대</a:t>
            </a:r>
            <a:r>
              <a:rPr lang="en-US" altLang="ko-KR" dirty="0"/>
              <a:t>(31.5%), 20</a:t>
            </a:r>
            <a:r>
              <a:rPr lang="ko-KR" altLang="en-US" dirty="0"/>
              <a:t>대미만</a:t>
            </a:r>
            <a:r>
              <a:rPr lang="en-US" altLang="ko-KR" dirty="0"/>
              <a:t>(17.9%), 40</a:t>
            </a:r>
            <a:r>
              <a:rPr lang="ko-KR" altLang="en-US" dirty="0"/>
              <a:t>대</a:t>
            </a:r>
            <a:r>
              <a:rPr lang="en-US" altLang="ko-KR" dirty="0"/>
              <a:t>(17.2%), 50</a:t>
            </a:r>
            <a:r>
              <a:rPr lang="ko-KR" altLang="en-US" dirty="0"/>
              <a:t>대 이상</a:t>
            </a:r>
            <a:r>
              <a:rPr lang="en-US" altLang="ko-KR" dirty="0"/>
              <a:t>(1.0%)</a:t>
            </a:r>
            <a:r>
              <a:rPr lang="ko-KR" altLang="en-US" dirty="0"/>
              <a:t>로 나타남</a:t>
            </a:r>
          </a:p>
        </p:txBody>
      </p:sp>
      <p:sp>
        <p:nvSpPr>
          <p:cNvPr id="131177" name="AutoShape 105"/>
          <p:cNvSpPr>
            <a:spLocks noChangeArrowheads="1"/>
          </p:cNvSpPr>
          <p:nvPr/>
        </p:nvSpPr>
        <p:spPr bwMode="auto">
          <a:xfrm>
            <a:off x="5468938" y="2516188"/>
            <a:ext cx="2967037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방문객 연령대 분포</a:t>
            </a:r>
          </a:p>
        </p:txBody>
      </p:sp>
      <p:grpSp>
        <p:nvGrpSpPr>
          <p:cNvPr id="1063" name="Group 106"/>
          <p:cNvGrpSpPr>
            <a:grpSpLocks/>
          </p:cNvGrpSpPr>
          <p:nvPr/>
        </p:nvGrpSpPr>
        <p:grpSpPr bwMode="auto">
          <a:xfrm>
            <a:off x="766763" y="3141663"/>
            <a:ext cx="3114675" cy="849312"/>
            <a:chOff x="2677" y="1749"/>
            <a:chExt cx="1811" cy="541"/>
          </a:xfrm>
        </p:grpSpPr>
        <p:graphicFrame>
          <p:nvGraphicFramePr>
            <p:cNvPr id="1028" name="Object 107"/>
            <p:cNvGraphicFramePr>
              <a:graphicFrameLocks noChangeAspect="1"/>
            </p:cNvGraphicFramePr>
            <p:nvPr/>
          </p:nvGraphicFramePr>
          <p:xfrm>
            <a:off x="2677" y="1749"/>
            <a:ext cx="1811" cy="541"/>
          </p:xfrm>
          <a:graphic>
            <a:graphicData uri="http://schemas.openxmlformats.org/presentationml/2006/ole">
              <p:oleObj spid="_x0000_s1028" name="차트" r:id="rId3" imgW="5696102" imgH="2400340" progId="MSGraph.Chart.8">
                <p:embed followColorScheme="full"/>
              </p:oleObj>
            </a:graphicData>
          </a:graphic>
        </p:graphicFrame>
        <p:sp>
          <p:nvSpPr>
            <p:cNvPr id="1088" name="Text Box 108"/>
            <p:cNvSpPr txBox="1">
              <a:spLocks noChangeArrowheads="1"/>
            </p:cNvSpPr>
            <p:nvPr/>
          </p:nvSpPr>
          <p:spPr bwMode="auto">
            <a:xfrm>
              <a:off x="2792" y="1943"/>
              <a:ext cx="760" cy="156"/>
            </a:xfrm>
            <a:prstGeom prst="rect">
              <a:avLst/>
            </a:prstGeom>
            <a:noFill/>
            <a:ln w="6350">
              <a:noFill/>
              <a:prstDash val="sysDot"/>
              <a:miter lim="800000"/>
              <a:headEnd/>
              <a:tailEnd/>
            </a:ln>
            <a:effectLst>
              <a:prstShdw prst="shdw17" dist="17961" dir="2700000">
                <a:srgbClr val="995C00"/>
              </a:prst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000" b="1"/>
                <a:t>51.7</a:t>
              </a:r>
            </a:p>
          </p:txBody>
        </p:sp>
        <p:sp>
          <p:nvSpPr>
            <p:cNvPr id="1089" name="Text Box 109"/>
            <p:cNvSpPr txBox="1">
              <a:spLocks noChangeArrowheads="1"/>
            </p:cNvSpPr>
            <p:nvPr/>
          </p:nvSpPr>
          <p:spPr bwMode="auto">
            <a:xfrm>
              <a:off x="3656" y="1943"/>
              <a:ext cx="792" cy="156"/>
            </a:xfrm>
            <a:prstGeom prst="rect">
              <a:avLst/>
            </a:prstGeom>
            <a:noFill/>
            <a:ln w="6350">
              <a:noFill/>
              <a:prstDash val="sysDot"/>
              <a:miter lim="800000"/>
              <a:headEnd/>
              <a:tailEnd/>
            </a:ln>
            <a:effectLst>
              <a:prstShdw prst="shdw17" dist="17961" dir="2700000">
                <a:srgbClr val="995C00"/>
              </a:prst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000" b="1"/>
                <a:t>48.3</a:t>
              </a:r>
            </a:p>
          </p:txBody>
        </p:sp>
      </p:grpSp>
      <p:grpSp>
        <p:nvGrpSpPr>
          <p:cNvPr id="1064" name="Group 115"/>
          <p:cNvGrpSpPr>
            <a:grpSpLocks/>
          </p:cNvGrpSpPr>
          <p:nvPr/>
        </p:nvGrpSpPr>
        <p:grpSpPr bwMode="auto">
          <a:xfrm>
            <a:off x="2209800" y="3938588"/>
            <a:ext cx="1171575" cy="277812"/>
            <a:chOff x="2793" y="2177"/>
            <a:chExt cx="685" cy="154"/>
          </a:xfrm>
        </p:grpSpPr>
        <p:sp>
          <p:nvSpPr>
            <p:cNvPr id="1084" name="Rectangle 116"/>
            <p:cNvSpPr>
              <a:spLocks noChangeArrowheads="1"/>
            </p:cNvSpPr>
            <p:nvPr/>
          </p:nvSpPr>
          <p:spPr bwMode="auto">
            <a:xfrm>
              <a:off x="2874" y="2177"/>
              <a:ext cx="253" cy="154"/>
            </a:xfrm>
            <a:prstGeom prst="rect">
              <a:avLst/>
            </a:prstGeom>
            <a:noFill/>
            <a:ln w="6350" algn="ctr">
              <a:noFill/>
              <a:prstDash val="sysDot"/>
              <a:miter lim="800000"/>
              <a:headEnd/>
              <a:tailEnd/>
            </a:ln>
            <a:effectLst>
              <a:prstShdw prst="shdw17" dist="17961" dir="2700000">
                <a:srgbClr val="995C00"/>
              </a:prstShdw>
            </a:effec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1000" b="1"/>
                <a:t>남성</a:t>
              </a:r>
            </a:p>
          </p:txBody>
        </p:sp>
        <p:sp>
          <p:nvSpPr>
            <p:cNvPr id="1085" name="Rectangle 117"/>
            <p:cNvSpPr>
              <a:spLocks noChangeArrowheads="1"/>
            </p:cNvSpPr>
            <p:nvPr/>
          </p:nvSpPr>
          <p:spPr bwMode="auto">
            <a:xfrm>
              <a:off x="3225" y="2177"/>
              <a:ext cx="253" cy="154"/>
            </a:xfrm>
            <a:prstGeom prst="rect">
              <a:avLst/>
            </a:prstGeom>
            <a:noFill/>
            <a:ln w="6350" algn="ctr">
              <a:noFill/>
              <a:prstDash val="sysDot"/>
              <a:miter lim="800000"/>
              <a:headEnd/>
              <a:tailEnd/>
            </a:ln>
            <a:effectLst>
              <a:prstShdw prst="shdw17" dist="17961" dir="2700000">
                <a:srgbClr val="995C00"/>
              </a:prstShdw>
            </a:effec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1000" b="1"/>
                <a:t>여성</a:t>
              </a:r>
            </a:p>
          </p:txBody>
        </p:sp>
        <p:sp>
          <p:nvSpPr>
            <p:cNvPr id="1086" name="Rectangle 118"/>
            <p:cNvSpPr>
              <a:spLocks noChangeArrowheads="1"/>
            </p:cNvSpPr>
            <p:nvPr/>
          </p:nvSpPr>
          <p:spPr bwMode="auto">
            <a:xfrm>
              <a:off x="2793" y="2224"/>
              <a:ext cx="72" cy="64"/>
            </a:xfrm>
            <a:prstGeom prst="rect">
              <a:avLst/>
            </a:prstGeom>
            <a:solidFill>
              <a:srgbClr val="969696"/>
            </a:solidFill>
            <a:ln w="6350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87" name="Rectangle 119"/>
            <p:cNvSpPr>
              <a:spLocks noChangeArrowheads="1"/>
            </p:cNvSpPr>
            <p:nvPr/>
          </p:nvSpPr>
          <p:spPr bwMode="auto">
            <a:xfrm>
              <a:off x="3136" y="2224"/>
              <a:ext cx="72" cy="64"/>
            </a:xfrm>
            <a:prstGeom prst="rect">
              <a:avLst/>
            </a:prstGeom>
            <a:solidFill>
              <a:srgbClr val="FFFF00"/>
            </a:solidFill>
            <a:ln w="6350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1065" name="Text Box 120"/>
          <p:cNvSpPr txBox="1">
            <a:spLocks noChangeArrowheads="1"/>
          </p:cNvSpPr>
          <p:nvPr/>
        </p:nvSpPr>
        <p:spPr bwMode="auto">
          <a:xfrm>
            <a:off x="725488" y="3886200"/>
            <a:ext cx="10572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066" name="Text Box 121"/>
          <p:cNvSpPr txBox="1">
            <a:spLocks noChangeArrowheads="1"/>
          </p:cNvSpPr>
          <p:nvPr/>
        </p:nvSpPr>
        <p:spPr bwMode="auto">
          <a:xfrm>
            <a:off x="4905375" y="4967288"/>
            <a:ext cx="10572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graphicFrame>
        <p:nvGraphicFramePr>
          <p:cNvPr id="39" name="Object 9"/>
          <p:cNvGraphicFramePr>
            <a:graphicFrameLocks noChangeAspect="1"/>
          </p:cNvGraphicFramePr>
          <p:nvPr/>
        </p:nvGraphicFramePr>
        <p:xfrm>
          <a:off x="5702300" y="2997200"/>
          <a:ext cx="25654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67" name="Line 34"/>
          <p:cNvSpPr>
            <a:spLocks noChangeShapeType="1"/>
          </p:cNvSpPr>
          <p:nvPr/>
        </p:nvSpPr>
        <p:spPr bwMode="auto">
          <a:xfrm rot="5400000" flipH="1">
            <a:off x="2767807" y="4787106"/>
            <a:ext cx="3683000" cy="77787"/>
          </a:xfrm>
          <a:prstGeom prst="line">
            <a:avLst/>
          </a:prstGeom>
          <a:noFill/>
          <a:ln w="12700">
            <a:solidFill>
              <a:srgbClr val="4D4D4D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68" name="Text Box 36"/>
          <p:cNvSpPr txBox="1">
            <a:spLocks noChangeArrowheads="1"/>
          </p:cNvSpPr>
          <p:nvPr/>
        </p:nvSpPr>
        <p:spPr bwMode="auto">
          <a:xfrm>
            <a:off x="7926388" y="45497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/>
              <a:t>20</a:t>
            </a:r>
            <a:r>
              <a:rPr lang="ko-KR" altLang="en-US" sz="1000" b="1"/>
              <a:t>대</a:t>
            </a:r>
          </a:p>
        </p:txBody>
      </p:sp>
      <p:sp>
        <p:nvSpPr>
          <p:cNvPr id="1069" name="Text Box 37"/>
          <p:cNvSpPr txBox="1">
            <a:spLocks noChangeArrowheads="1"/>
          </p:cNvSpPr>
          <p:nvPr/>
        </p:nvSpPr>
        <p:spPr bwMode="auto">
          <a:xfrm>
            <a:off x="7507288" y="30257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 dirty="0"/>
              <a:t>10</a:t>
            </a:r>
            <a:r>
              <a:rPr lang="ko-KR" altLang="en-US" sz="1000" b="1" dirty="0"/>
              <a:t>대</a:t>
            </a:r>
          </a:p>
        </p:txBody>
      </p:sp>
      <p:sp>
        <p:nvSpPr>
          <p:cNvPr id="1070" name="Text Box 38"/>
          <p:cNvSpPr txBox="1">
            <a:spLocks noChangeArrowheads="1"/>
          </p:cNvSpPr>
          <p:nvPr/>
        </p:nvSpPr>
        <p:spPr bwMode="auto">
          <a:xfrm>
            <a:off x="5513388" y="29876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/>
              <a:t>40</a:t>
            </a:r>
            <a:r>
              <a:rPr lang="ko-KR" altLang="en-US" sz="1000" b="1"/>
              <a:t>대</a:t>
            </a:r>
          </a:p>
        </p:txBody>
      </p:sp>
      <p:sp>
        <p:nvSpPr>
          <p:cNvPr id="1071" name="Text Box 39"/>
          <p:cNvSpPr txBox="1">
            <a:spLocks noChangeArrowheads="1"/>
          </p:cNvSpPr>
          <p:nvPr/>
        </p:nvSpPr>
        <p:spPr bwMode="auto">
          <a:xfrm>
            <a:off x="5016500" y="43973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 dirty="0"/>
              <a:t>30</a:t>
            </a:r>
            <a:r>
              <a:rPr lang="ko-KR" altLang="en-US" sz="1000" b="1" dirty="0"/>
              <a:t>대</a:t>
            </a:r>
          </a:p>
        </p:txBody>
      </p:sp>
      <p:sp>
        <p:nvSpPr>
          <p:cNvPr id="1072" name="Text Box 40"/>
          <p:cNvSpPr txBox="1">
            <a:spLocks noChangeArrowheads="1"/>
          </p:cNvSpPr>
          <p:nvPr/>
        </p:nvSpPr>
        <p:spPr bwMode="auto">
          <a:xfrm>
            <a:off x="6477000" y="28225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/>
              <a:t>50</a:t>
            </a:r>
            <a:r>
              <a:rPr lang="ko-KR" altLang="en-US" sz="1000" b="1"/>
              <a:t>대 이상</a:t>
            </a:r>
          </a:p>
        </p:txBody>
      </p:sp>
      <p:sp>
        <p:nvSpPr>
          <p:cNvPr id="35" name="AutoShape 6"/>
          <p:cNvSpPr>
            <a:spLocks noChangeArrowheads="1"/>
          </p:cNvSpPr>
          <p:nvPr/>
        </p:nvSpPr>
        <p:spPr bwMode="auto">
          <a:xfrm>
            <a:off x="836613" y="4614863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 dirty="0">
                <a:solidFill>
                  <a:schemeClr val="bg1"/>
                </a:solidFill>
                <a:cs typeface="한컴돋움" pitchFamily="18" charset="2"/>
              </a:rPr>
              <a:t>방문객 거주지 분포</a:t>
            </a:r>
          </a:p>
        </p:txBody>
      </p:sp>
      <p:grpSp>
        <p:nvGrpSpPr>
          <p:cNvPr id="1074" name="Group 106"/>
          <p:cNvGrpSpPr>
            <a:grpSpLocks/>
          </p:cNvGrpSpPr>
          <p:nvPr/>
        </p:nvGrpSpPr>
        <p:grpSpPr bwMode="auto">
          <a:xfrm>
            <a:off x="855663" y="4995863"/>
            <a:ext cx="3114675" cy="849312"/>
            <a:chOff x="2677" y="1749"/>
            <a:chExt cx="1811" cy="541"/>
          </a:xfrm>
        </p:grpSpPr>
        <p:graphicFrame>
          <p:nvGraphicFramePr>
            <p:cNvPr id="1027" name="Object 62"/>
            <p:cNvGraphicFramePr>
              <a:graphicFrameLocks noChangeAspect="1"/>
            </p:cNvGraphicFramePr>
            <p:nvPr/>
          </p:nvGraphicFramePr>
          <p:xfrm>
            <a:off x="2677" y="1749"/>
            <a:ext cx="1811" cy="541"/>
          </p:xfrm>
          <a:graphic>
            <a:graphicData uri="http://schemas.openxmlformats.org/presentationml/2006/ole">
              <p:oleObj spid="_x0000_s1027" name="차트" r:id="rId5" imgW="5696102" imgH="2400340" progId="MSGraph.Chart.8">
                <p:embed followColorScheme="full"/>
              </p:oleObj>
            </a:graphicData>
          </a:graphic>
        </p:graphicFrame>
        <p:sp>
          <p:nvSpPr>
            <p:cNvPr id="1082" name="Text Box 108"/>
            <p:cNvSpPr txBox="1">
              <a:spLocks noChangeArrowheads="1"/>
            </p:cNvSpPr>
            <p:nvPr/>
          </p:nvSpPr>
          <p:spPr bwMode="auto">
            <a:xfrm>
              <a:off x="2792" y="1943"/>
              <a:ext cx="760" cy="156"/>
            </a:xfrm>
            <a:prstGeom prst="rect">
              <a:avLst/>
            </a:prstGeom>
            <a:noFill/>
            <a:ln w="6350">
              <a:noFill/>
              <a:prstDash val="sysDot"/>
              <a:miter lim="800000"/>
              <a:headEnd/>
              <a:tailEnd/>
            </a:ln>
            <a:effectLst>
              <a:prstShdw prst="shdw17" dist="17961" dir="2700000">
                <a:srgbClr val="995C00"/>
              </a:prst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000" b="1"/>
                <a:t>43</a:t>
              </a:r>
            </a:p>
          </p:txBody>
        </p:sp>
        <p:sp>
          <p:nvSpPr>
            <p:cNvPr id="1083" name="Text Box 109"/>
            <p:cNvSpPr txBox="1">
              <a:spLocks noChangeArrowheads="1"/>
            </p:cNvSpPr>
            <p:nvPr/>
          </p:nvSpPr>
          <p:spPr bwMode="auto">
            <a:xfrm>
              <a:off x="3656" y="1943"/>
              <a:ext cx="792" cy="156"/>
            </a:xfrm>
            <a:prstGeom prst="rect">
              <a:avLst/>
            </a:prstGeom>
            <a:noFill/>
            <a:ln w="6350">
              <a:noFill/>
              <a:prstDash val="sysDot"/>
              <a:miter lim="800000"/>
              <a:headEnd/>
              <a:tailEnd/>
            </a:ln>
            <a:effectLst>
              <a:prstShdw prst="shdw17" dist="17961" dir="2700000">
                <a:srgbClr val="995C00"/>
              </a:prstShdw>
            </a:effec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ko-KR" sz="1000" b="1"/>
                <a:t>57</a:t>
              </a:r>
            </a:p>
          </p:txBody>
        </p:sp>
      </p:grpSp>
      <p:grpSp>
        <p:nvGrpSpPr>
          <p:cNvPr id="1075" name="Group 115"/>
          <p:cNvGrpSpPr>
            <a:grpSpLocks/>
          </p:cNvGrpSpPr>
          <p:nvPr/>
        </p:nvGrpSpPr>
        <p:grpSpPr bwMode="auto">
          <a:xfrm>
            <a:off x="2189163" y="5830888"/>
            <a:ext cx="1460500" cy="246062"/>
            <a:chOff x="2704" y="2177"/>
            <a:chExt cx="849" cy="155"/>
          </a:xfrm>
        </p:grpSpPr>
        <p:sp>
          <p:nvSpPr>
            <p:cNvPr id="1078" name="Rectangle 116"/>
            <p:cNvSpPr>
              <a:spLocks noChangeArrowheads="1"/>
            </p:cNvSpPr>
            <p:nvPr/>
          </p:nvSpPr>
          <p:spPr bwMode="auto">
            <a:xfrm>
              <a:off x="2785" y="2177"/>
              <a:ext cx="254" cy="155"/>
            </a:xfrm>
            <a:prstGeom prst="rect">
              <a:avLst/>
            </a:prstGeom>
            <a:noFill/>
            <a:ln w="6350" algn="ctr">
              <a:noFill/>
              <a:prstDash val="sysDot"/>
              <a:miter lim="800000"/>
              <a:headEnd/>
              <a:tailEnd/>
            </a:ln>
            <a:effectLst>
              <a:prstShdw prst="shdw17" dist="17961" dir="2700000">
                <a:srgbClr val="995C00"/>
              </a:prstShdw>
            </a:effec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1000" b="1"/>
                <a:t>수원</a:t>
              </a:r>
            </a:p>
          </p:txBody>
        </p:sp>
        <p:sp>
          <p:nvSpPr>
            <p:cNvPr id="1079" name="Rectangle 117"/>
            <p:cNvSpPr>
              <a:spLocks noChangeArrowheads="1"/>
            </p:cNvSpPr>
            <p:nvPr/>
          </p:nvSpPr>
          <p:spPr bwMode="auto">
            <a:xfrm>
              <a:off x="3225" y="2177"/>
              <a:ext cx="328" cy="155"/>
            </a:xfrm>
            <a:prstGeom prst="rect">
              <a:avLst/>
            </a:prstGeom>
            <a:noFill/>
            <a:ln w="6350" algn="ctr">
              <a:noFill/>
              <a:prstDash val="sysDot"/>
              <a:miter lim="800000"/>
              <a:headEnd/>
              <a:tailEnd/>
            </a:ln>
            <a:effectLst>
              <a:prstShdw prst="shdw17" dist="17961" dir="2700000">
                <a:srgbClr val="995C00"/>
              </a:prstShdw>
            </a:effec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ko-KR" altLang="en-US" sz="1000" b="1"/>
                <a:t>비수원</a:t>
              </a:r>
            </a:p>
          </p:txBody>
        </p:sp>
        <p:sp>
          <p:nvSpPr>
            <p:cNvPr id="1080" name="Rectangle 118"/>
            <p:cNvSpPr>
              <a:spLocks noChangeArrowheads="1"/>
            </p:cNvSpPr>
            <p:nvPr/>
          </p:nvSpPr>
          <p:spPr bwMode="auto">
            <a:xfrm>
              <a:off x="2704" y="2224"/>
              <a:ext cx="72" cy="64"/>
            </a:xfrm>
            <a:prstGeom prst="rect">
              <a:avLst/>
            </a:prstGeom>
            <a:solidFill>
              <a:srgbClr val="969696"/>
            </a:solidFill>
            <a:ln w="6350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81" name="Rectangle 119"/>
            <p:cNvSpPr>
              <a:spLocks noChangeArrowheads="1"/>
            </p:cNvSpPr>
            <p:nvPr/>
          </p:nvSpPr>
          <p:spPr bwMode="auto">
            <a:xfrm>
              <a:off x="3136" y="2224"/>
              <a:ext cx="72" cy="64"/>
            </a:xfrm>
            <a:prstGeom prst="rect">
              <a:avLst/>
            </a:prstGeom>
            <a:solidFill>
              <a:srgbClr val="FFFF00"/>
            </a:solidFill>
            <a:ln w="6350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1076" name="Text Box 120"/>
          <p:cNvSpPr txBox="1">
            <a:spLocks noChangeArrowheads="1"/>
          </p:cNvSpPr>
          <p:nvPr/>
        </p:nvSpPr>
        <p:spPr bwMode="auto">
          <a:xfrm>
            <a:off x="776288" y="5778500"/>
            <a:ext cx="10572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1077" name="Text Box 4"/>
          <p:cNvSpPr txBox="1">
            <a:spLocks noChangeArrowheads="1"/>
          </p:cNvSpPr>
          <p:nvPr/>
        </p:nvSpPr>
        <p:spPr bwMode="auto">
          <a:xfrm>
            <a:off x="7637463" y="346075"/>
            <a:ext cx="22685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인구통계학적 분석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FB051CF-DFD8-4DF4-A56E-B53E31E65B49}" type="slidenum">
              <a:rPr lang="ko-KR" altLang="en-US" smtClean="0"/>
              <a:pPr/>
              <a:t>5</a:t>
            </a:fld>
            <a:endParaRPr lang="en-US" altLang="ko-KR" smtClean="0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671513" y="1492250"/>
            <a:ext cx="3694112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/>
              <a:t>  관람객 형태</a:t>
            </a:r>
          </a:p>
        </p:txBody>
      </p:sp>
      <p:sp>
        <p:nvSpPr>
          <p:cNvPr id="2053" name="Text Box 6"/>
          <p:cNvSpPr txBox="1">
            <a:spLocks noChangeArrowheads="1"/>
          </p:cNvSpPr>
          <p:nvPr/>
        </p:nvSpPr>
        <p:spPr bwMode="auto">
          <a:xfrm>
            <a:off x="844550" y="1870075"/>
            <a:ext cx="8659813" cy="372410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수원월드컵경기장 관람객 형태로 일반관람</a:t>
            </a:r>
            <a:r>
              <a:rPr lang="en-US" altLang="ko-KR" dirty="0"/>
              <a:t>(60.6%), </a:t>
            </a:r>
            <a:r>
              <a:rPr lang="ko-KR" altLang="en-US" dirty="0"/>
              <a:t>서포터</a:t>
            </a:r>
            <a:r>
              <a:rPr lang="en-US" altLang="ko-KR" dirty="0"/>
              <a:t>(39.4%)</a:t>
            </a:r>
            <a:r>
              <a:rPr lang="ko-KR" altLang="en-US" dirty="0"/>
              <a:t>로 </a:t>
            </a:r>
            <a:r>
              <a:rPr lang="ko-KR" altLang="en-US" dirty="0" smtClean="0"/>
              <a:t>나타남</a:t>
            </a:r>
            <a:endParaRPr lang="en-US" altLang="ko-KR" dirty="0" smtClean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en-US" altLang="ko-KR" dirty="0" smtClean="0"/>
              <a:t> 30</a:t>
            </a:r>
            <a:r>
              <a:rPr lang="ko-KR" altLang="en-US" dirty="0" smtClean="0"/>
              <a:t>세 미만은 서포터의 비중이 높게 나타남</a:t>
            </a:r>
            <a:endParaRPr lang="ko-KR" altLang="en-US" dirty="0"/>
          </a:p>
        </p:txBody>
      </p:sp>
      <p:sp>
        <p:nvSpPr>
          <p:cNvPr id="455687" name="AutoShape 7"/>
          <p:cNvSpPr>
            <a:spLocks noChangeArrowheads="1"/>
          </p:cNvSpPr>
          <p:nvPr/>
        </p:nvSpPr>
        <p:spPr bwMode="auto">
          <a:xfrm>
            <a:off x="744538" y="2655888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일반적 관람객 관람형태</a:t>
            </a:r>
          </a:p>
        </p:txBody>
      </p:sp>
      <p:sp>
        <p:nvSpPr>
          <p:cNvPr id="2055" name="Text Box 8"/>
          <p:cNvSpPr txBox="1">
            <a:spLocks noChangeArrowheads="1"/>
          </p:cNvSpPr>
          <p:nvPr/>
        </p:nvSpPr>
        <p:spPr bwMode="auto">
          <a:xfrm>
            <a:off x="781050" y="3057525"/>
            <a:ext cx="10572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graphicFrame>
        <p:nvGraphicFramePr>
          <p:cNvPr id="455771" name="Group 91"/>
          <p:cNvGraphicFramePr>
            <a:graphicFrameLocks noGrp="1"/>
          </p:cNvGraphicFramePr>
          <p:nvPr/>
        </p:nvGraphicFramePr>
        <p:xfrm>
          <a:off x="4403725" y="3095625"/>
          <a:ext cx="4838700" cy="2736852"/>
        </p:xfrm>
        <a:graphic>
          <a:graphicData uri="http://schemas.openxmlformats.org/drawingml/2006/table">
            <a:tbl>
              <a:tblPr/>
              <a:tblGrid>
                <a:gridCol w="839788"/>
                <a:gridCol w="1112837"/>
                <a:gridCol w="976313"/>
                <a:gridCol w="947737"/>
                <a:gridCol w="962025"/>
              </a:tblGrid>
              <a:tr h="5207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서포터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일반관람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277813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 전체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39.4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60.6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31.4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68.6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47.9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0825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대미만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70.4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58.2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78.9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92.3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 이상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50" name="Object 89"/>
          <p:cNvGraphicFramePr>
            <a:graphicFrameLocks noChangeAspect="1"/>
          </p:cNvGraphicFramePr>
          <p:nvPr>
            <p:ph idx="4294967295"/>
          </p:nvPr>
        </p:nvGraphicFramePr>
        <p:xfrm>
          <a:off x="858838" y="3271838"/>
          <a:ext cx="2941637" cy="2790825"/>
        </p:xfrm>
        <a:graphic>
          <a:graphicData uri="http://schemas.openxmlformats.org/presentationml/2006/ole">
            <p:oleObj spid="_x0000_s2050" name="차트" r:id="rId3" imgW="2981350" imgH="2829074" progId="MSGraph.Chart.8">
              <p:embed followColorScheme="full"/>
            </p:oleObj>
          </a:graphicData>
        </a:graphic>
      </p:graphicFrame>
      <p:sp>
        <p:nvSpPr>
          <p:cNvPr id="2109" name="Text Box 92"/>
          <p:cNvSpPr txBox="1">
            <a:spLocks noChangeArrowheads="1"/>
          </p:cNvSpPr>
          <p:nvPr/>
        </p:nvSpPr>
        <p:spPr bwMode="auto">
          <a:xfrm>
            <a:off x="242888" y="51720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일반관람</a:t>
            </a:r>
          </a:p>
        </p:txBody>
      </p:sp>
      <p:sp>
        <p:nvSpPr>
          <p:cNvPr id="2110" name="Text Box 93"/>
          <p:cNvSpPr txBox="1">
            <a:spLocks noChangeArrowheads="1"/>
          </p:cNvSpPr>
          <p:nvPr/>
        </p:nvSpPr>
        <p:spPr bwMode="auto">
          <a:xfrm>
            <a:off x="3074988" y="35337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서포터</a:t>
            </a:r>
          </a:p>
        </p:txBody>
      </p:sp>
      <p:sp>
        <p:nvSpPr>
          <p:cNvPr id="2111" name="Text Box 4"/>
          <p:cNvSpPr txBox="1">
            <a:spLocks noChangeArrowheads="1"/>
          </p:cNvSpPr>
          <p:nvPr/>
        </p:nvSpPr>
        <p:spPr bwMode="auto">
          <a:xfrm>
            <a:off x="7637463" y="346075"/>
            <a:ext cx="22685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인구통계학적 분석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21DE2A3-5FFE-4AA9-9D5A-44A68F74C165}" type="slidenum">
              <a:rPr lang="ko-KR" altLang="en-US" smtClean="0"/>
              <a:pPr/>
              <a:t>6</a:t>
            </a:fld>
            <a:endParaRPr lang="en-US" altLang="ko-KR" smtClean="0"/>
          </a:p>
        </p:txBody>
      </p:sp>
      <p:graphicFrame>
        <p:nvGraphicFramePr>
          <p:cNvPr id="15" name="Object 2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846138" y="3433763"/>
          <a:ext cx="2994025" cy="2576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671513" y="1517650"/>
            <a:ext cx="3694112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/>
              <a:t>  경기 관람회수</a:t>
            </a:r>
          </a:p>
        </p:txBody>
      </p:sp>
      <p:sp>
        <p:nvSpPr>
          <p:cNvPr id="3077" name="Text Box 4"/>
          <p:cNvSpPr txBox="1">
            <a:spLocks noChangeArrowheads="1"/>
          </p:cNvSpPr>
          <p:nvPr/>
        </p:nvSpPr>
        <p:spPr bwMode="auto">
          <a:xfrm>
            <a:off x="844550" y="1895475"/>
            <a:ext cx="8659813" cy="372410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프로축구경기 관람횟수로 </a:t>
            </a:r>
            <a:r>
              <a:rPr lang="en-US" altLang="ko-KR" dirty="0"/>
              <a:t>1-4</a:t>
            </a:r>
            <a:r>
              <a:rPr lang="ko-KR" altLang="en-US" dirty="0"/>
              <a:t>회</a:t>
            </a:r>
            <a:r>
              <a:rPr lang="en-US" altLang="ko-KR" dirty="0"/>
              <a:t>(29.8%), 5-8</a:t>
            </a:r>
            <a:r>
              <a:rPr lang="ko-KR" altLang="en-US" dirty="0"/>
              <a:t>회</a:t>
            </a:r>
            <a:r>
              <a:rPr lang="en-US" altLang="ko-KR" dirty="0"/>
              <a:t>(25.2%), 17</a:t>
            </a:r>
            <a:r>
              <a:rPr lang="ko-KR" altLang="en-US" dirty="0" err="1"/>
              <a:t>회이상</a:t>
            </a:r>
            <a:r>
              <a:rPr lang="en-US" altLang="ko-KR" dirty="0"/>
              <a:t>(20.2%), 9-12</a:t>
            </a:r>
            <a:r>
              <a:rPr lang="ko-KR" altLang="en-US" dirty="0"/>
              <a:t>회</a:t>
            </a:r>
            <a:r>
              <a:rPr lang="en-US" altLang="ko-KR" dirty="0"/>
              <a:t>(17.2%), 13-16</a:t>
            </a:r>
            <a:r>
              <a:rPr lang="ko-KR" altLang="en-US" dirty="0"/>
              <a:t>회</a:t>
            </a:r>
            <a:r>
              <a:rPr lang="en-US" altLang="ko-KR" dirty="0"/>
              <a:t>(7.6%)</a:t>
            </a:r>
            <a:r>
              <a:rPr lang="ko-KR" altLang="en-US" dirty="0"/>
              <a:t> 순으로 </a:t>
            </a:r>
            <a:r>
              <a:rPr lang="ko-KR" altLang="en-US" dirty="0" smtClean="0"/>
              <a:t>나타남</a:t>
            </a:r>
            <a:endParaRPr lang="en-US" altLang="ko-KR" dirty="0" smtClean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 smtClean="0"/>
              <a:t>여성과 </a:t>
            </a:r>
            <a:r>
              <a:rPr lang="en-US" altLang="ko-KR" dirty="0" smtClean="0"/>
              <a:t>20</a:t>
            </a:r>
            <a:r>
              <a:rPr lang="ko-KR" altLang="en-US" dirty="0" smtClean="0"/>
              <a:t>대의 경우 </a:t>
            </a:r>
            <a:r>
              <a:rPr lang="en-US" altLang="ko-KR" dirty="0" smtClean="0"/>
              <a:t>17</a:t>
            </a:r>
            <a:r>
              <a:rPr lang="ko-KR" altLang="en-US" dirty="0" err="1" smtClean="0"/>
              <a:t>회이상</a:t>
            </a:r>
            <a:r>
              <a:rPr lang="ko-KR" altLang="en-US" dirty="0" smtClean="0"/>
              <a:t> 관람객이 남성과 </a:t>
            </a:r>
            <a:r>
              <a:rPr lang="ko-KR" altLang="en-US" dirty="0" err="1" smtClean="0"/>
              <a:t>타연령대보다</a:t>
            </a:r>
            <a:r>
              <a:rPr lang="ko-KR" altLang="en-US" dirty="0" smtClean="0"/>
              <a:t> 많음</a:t>
            </a:r>
            <a:endParaRPr lang="en-US" altLang="ko-KR" dirty="0" smtClean="0"/>
          </a:p>
        </p:txBody>
      </p:sp>
      <p:sp>
        <p:nvSpPr>
          <p:cNvPr id="485381" name="AutoShape 5"/>
          <p:cNvSpPr>
            <a:spLocks noChangeArrowheads="1"/>
          </p:cNvSpPr>
          <p:nvPr/>
        </p:nvSpPr>
        <p:spPr bwMode="auto">
          <a:xfrm>
            <a:off x="681038" y="2655888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경기 관람횟수</a:t>
            </a:r>
          </a:p>
        </p:txBody>
      </p:sp>
      <p:sp>
        <p:nvSpPr>
          <p:cNvPr id="3079" name="Text Box 6"/>
          <p:cNvSpPr txBox="1">
            <a:spLocks noChangeArrowheads="1"/>
          </p:cNvSpPr>
          <p:nvPr/>
        </p:nvSpPr>
        <p:spPr bwMode="auto">
          <a:xfrm>
            <a:off x="717550" y="3057525"/>
            <a:ext cx="10572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2867025" y="5827713"/>
            <a:ext cx="6731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/>
              <a:t>5-8</a:t>
            </a:r>
            <a:r>
              <a:rPr lang="ko-KR" altLang="en-US" sz="1000" b="1"/>
              <a:t>회</a:t>
            </a:r>
          </a:p>
        </p:txBody>
      </p:sp>
      <p:graphicFrame>
        <p:nvGraphicFramePr>
          <p:cNvPr id="485391" name="Group 15"/>
          <p:cNvGraphicFramePr>
            <a:graphicFrameLocks noGrp="1"/>
          </p:cNvGraphicFramePr>
          <p:nvPr>
            <p:ph sz="half" idx="4294967295"/>
          </p:nvPr>
        </p:nvGraphicFramePr>
        <p:xfrm>
          <a:off x="4191000" y="3213100"/>
          <a:ext cx="5257799" cy="3073398"/>
        </p:xfrm>
        <a:graphic>
          <a:graphicData uri="http://schemas.openxmlformats.org/drawingml/2006/table">
            <a:tbl>
              <a:tblPr/>
              <a:tblGrid>
                <a:gridCol w="492800"/>
                <a:gridCol w="800469"/>
                <a:gridCol w="601928"/>
                <a:gridCol w="601928"/>
                <a:gridCol w="601928"/>
                <a:gridCol w="671261"/>
                <a:gridCol w="756348"/>
                <a:gridCol w="731137"/>
              </a:tblGrid>
              <a:tr h="518886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1-4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5-8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9-12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13-16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</a:t>
                      </a: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회이상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319314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29.8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17.2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314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32.1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3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314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3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24.5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21.4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12.2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27.6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3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37.9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22.1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25.3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3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13.5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3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64" name="Text Box 101"/>
          <p:cNvSpPr txBox="1">
            <a:spLocks noChangeArrowheads="1"/>
          </p:cNvSpPr>
          <p:nvPr/>
        </p:nvSpPr>
        <p:spPr bwMode="auto">
          <a:xfrm>
            <a:off x="652463" y="5413375"/>
            <a:ext cx="774700" cy="246063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/>
              <a:t>9-12</a:t>
            </a:r>
            <a:r>
              <a:rPr lang="ko-KR" altLang="en-US" sz="1000" b="1"/>
              <a:t>회</a:t>
            </a:r>
          </a:p>
        </p:txBody>
      </p:sp>
      <p:sp>
        <p:nvSpPr>
          <p:cNvPr id="3165" name="Text Box 102"/>
          <p:cNvSpPr txBox="1">
            <a:spLocks noChangeArrowheads="1"/>
          </p:cNvSpPr>
          <p:nvPr/>
        </p:nvSpPr>
        <p:spPr bwMode="auto">
          <a:xfrm>
            <a:off x="744538" y="3511550"/>
            <a:ext cx="893762" cy="246063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/>
              <a:t>17</a:t>
            </a:r>
            <a:r>
              <a:rPr lang="ko-KR" altLang="en-US" sz="1000" b="1"/>
              <a:t>회 이상</a:t>
            </a:r>
          </a:p>
        </p:txBody>
      </p:sp>
      <p:sp>
        <p:nvSpPr>
          <p:cNvPr id="3166" name="Text Box 103"/>
          <p:cNvSpPr txBox="1">
            <a:spLocks noChangeArrowheads="1"/>
          </p:cNvSpPr>
          <p:nvPr/>
        </p:nvSpPr>
        <p:spPr bwMode="auto">
          <a:xfrm>
            <a:off x="3121025" y="3702050"/>
            <a:ext cx="685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/>
              <a:t>1-4</a:t>
            </a:r>
            <a:r>
              <a:rPr lang="ko-KR" altLang="en-US" sz="1000" b="1"/>
              <a:t>회</a:t>
            </a:r>
          </a:p>
        </p:txBody>
      </p:sp>
      <p:sp>
        <p:nvSpPr>
          <p:cNvPr id="3167" name="Text Box 101"/>
          <p:cNvSpPr txBox="1">
            <a:spLocks noChangeArrowheads="1"/>
          </p:cNvSpPr>
          <p:nvPr/>
        </p:nvSpPr>
        <p:spPr bwMode="auto">
          <a:xfrm>
            <a:off x="207963" y="4448175"/>
            <a:ext cx="774700" cy="246063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1000" b="1"/>
              <a:t>13-16</a:t>
            </a:r>
            <a:r>
              <a:rPr lang="ko-KR" altLang="en-US" sz="1000" b="1"/>
              <a:t>회</a:t>
            </a:r>
          </a:p>
        </p:txBody>
      </p:sp>
      <p:sp>
        <p:nvSpPr>
          <p:cNvPr id="3168" name="Text Box 4"/>
          <p:cNvSpPr txBox="1">
            <a:spLocks noChangeArrowheads="1"/>
          </p:cNvSpPr>
          <p:nvPr/>
        </p:nvSpPr>
        <p:spPr bwMode="auto">
          <a:xfrm>
            <a:off x="7637463" y="346075"/>
            <a:ext cx="22685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인구통계학적 분석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3AE04E5-EEAA-447A-8509-F9B1E6E359D7}" type="slidenum">
              <a:rPr lang="ko-KR" altLang="en-US" smtClean="0"/>
              <a:pPr/>
              <a:t>7</a:t>
            </a:fld>
            <a:endParaRPr lang="en-US" altLang="ko-KR" smtClean="0"/>
          </a:p>
        </p:txBody>
      </p:sp>
      <p:sp>
        <p:nvSpPr>
          <p:cNvPr id="4100" name="Text Box 2"/>
          <p:cNvSpPr txBox="1">
            <a:spLocks noChangeArrowheads="1"/>
          </p:cNvSpPr>
          <p:nvPr/>
        </p:nvSpPr>
        <p:spPr bwMode="auto">
          <a:xfrm>
            <a:off x="671513" y="1504950"/>
            <a:ext cx="3694112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/>
              <a:t>  선호하는 주말경기 일정</a:t>
            </a:r>
          </a:p>
        </p:txBody>
      </p:sp>
      <p:sp>
        <p:nvSpPr>
          <p:cNvPr id="4101" name="Text Box 3"/>
          <p:cNvSpPr txBox="1">
            <a:spLocks noChangeArrowheads="1"/>
          </p:cNvSpPr>
          <p:nvPr/>
        </p:nvSpPr>
        <p:spPr bwMode="auto">
          <a:xfrm>
            <a:off x="844550" y="1882775"/>
            <a:ext cx="8659813" cy="168275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수원월드컵경기장 관람객은 주말</a:t>
            </a:r>
            <a:r>
              <a:rPr lang="en-US" altLang="ko-KR" dirty="0"/>
              <a:t>(</a:t>
            </a:r>
            <a:r>
              <a:rPr lang="ko-KR" altLang="en-US" dirty="0"/>
              <a:t>토</a:t>
            </a:r>
            <a:r>
              <a:rPr lang="en-US" altLang="ko-KR" dirty="0"/>
              <a:t>, </a:t>
            </a:r>
            <a:r>
              <a:rPr lang="ko-KR" altLang="en-US" dirty="0"/>
              <a:t>일</a:t>
            </a:r>
            <a:r>
              <a:rPr lang="en-US" altLang="ko-KR" dirty="0"/>
              <a:t>)</a:t>
            </a:r>
            <a:r>
              <a:rPr lang="ko-KR" altLang="en-US" dirty="0"/>
              <a:t>경기일로 토요일</a:t>
            </a:r>
            <a:r>
              <a:rPr lang="en-US" altLang="ko-KR" dirty="0"/>
              <a:t>(92.4%)</a:t>
            </a:r>
            <a:r>
              <a:rPr lang="ko-KR" altLang="en-US" dirty="0"/>
              <a:t>을 </a:t>
            </a:r>
            <a:r>
              <a:rPr lang="ko-KR" altLang="en-US" dirty="0" smtClean="0"/>
              <a:t>압도적으로 선호하는 </a:t>
            </a:r>
            <a:r>
              <a:rPr lang="ko-KR" altLang="en-US" dirty="0"/>
              <a:t>것으로 나타남</a:t>
            </a:r>
          </a:p>
        </p:txBody>
      </p:sp>
      <p:sp>
        <p:nvSpPr>
          <p:cNvPr id="481284" name="AutoShape 4"/>
          <p:cNvSpPr>
            <a:spLocks noChangeArrowheads="1"/>
          </p:cNvSpPr>
          <p:nvPr/>
        </p:nvSpPr>
        <p:spPr bwMode="auto">
          <a:xfrm>
            <a:off x="744538" y="2655888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주말 경기</a:t>
            </a:r>
          </a:p>
        </p:txBody>
      </p:sp>
      <p:sp>
        <p:nvSpPr>
          <p:cNvPr id="4103" name="Text Box 5"/>
          <p:cNvSpPr txBox="1">
            <a:spLocks noChangeArrowheads="1"/>
          </p:cNvSpPr>
          <p:nvPr/>
        </p:nvSpPr>
        <p:spPr bwMode="auto">
          <a:xfrm>
            <a:off x="781050" y="3057525"/>
            <a:ext cx="10572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graphicFrame>
        <p:nvGraphicFramePr>
          <p:cNvPr id="481286" name="Group 6"/>
          <p:cNvGraphicFramePr>
            <a:graphicFrameLocks noGrp="1"/>
          </p:cNvGraphicFramePr>
          <p:nvPr/>
        </p:nvGraphicFramePr>
        <p:xfrm>
          <a:off x="4403725" y="3095625"/>
          <a:ext cx="4838700" cy="2736852"/>
        </p:xfrm>
        <a:graphic>
          <a:graphicData uri="http://schemas.openxmlformats.org/drawingml/2006/table">
            <a:tbl>
              <a:tblPr/>
              <a:tblGrid>
                <a:gridCol w="839788"/>
                <a:gridCol w="1112837"/>
                <a:gridCol w="976313"/>
                <a:gridCol w="947737"/>
                <a:gridCol w="962025"/>
              </a:tblGrid>
              <a:tr h="52070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토요일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일요일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277813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  전체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92.4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93.6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91.1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0825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</a:t>
                      </a: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93.9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94.7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90.4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9.6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 이상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73"/>
          <p:cNvGraphicFramePr>
            <a:graphicFrameLocks noGrp="1" noChangeAspect="1"/>
          </p:cNvGraphicFramePr>
          <p:nvPr>
            <p:ph idx="4294967295"/>
          </p:nvPr>
        </p:nvGraphicFramePr>
        <p:xfrm>
          <a:off x="858838" y="3271838"/>
          <a:ext cx="2941637" cy="2790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57" name="Text Box 74"/>
          <p:cNvSpPr txBox="1">
            <a:spLocks noChangeArrowheads="1"/>
          </p:cNvSpPr>
          <p:nvPr/>
        </p:nvSpPr>
        <p:spPr bwMode="auto">
          <a:xfrm>
            <a:off x="242888" y="51720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토요일</a:t>
            </a:r>
          </a:p>
        </p:txBody>
      </p:sp>
      <p:sp>
        <p:nvSpPr>
          <p:cNvPr id="4158" name="Text Box 75"/>
          <p:cNvSpPr txBox="1">
            <a:spLocks noChangeArrowheads="1"/>
          </p:cNvSpPr>
          <p:nvPr/>
        </p:nvSpPr>
        <p:spPr bwMode="auto">
          <a:xfrm>
            <a:off x="2338388" y="3228975"/>
            <a:ext cx="854075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 dirty="0"/>
              <a:t>일요일</a:t>
            </a:r>
          </a:p>
        </p:txBody>
      </p:sp>
      <p:sp>
        <p:nvSpPr>
          <p:cNvPr id="4159" name="Text Box 4"/>
          <p:cNvSpPr txBox="1">
            <a:spLocks noChangeArrowheads="1"/>
          </p:cNvSpPr>
          <p:nvPr/>
        </p:nvSpPr>
        <p:spPr bwMode="auto">
          <a:xfrm>
            <a:off x="7637463" y="346075"/>
            <a:ext cx="22685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인구통계학적 분석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EC882B6-584F-4209-9B94-F3C610C017E2}" type="slidenum">
              <a:rPr lang="ko-KR" altLang="en-US" smtClean="0"/>
              <a:pPr/>
              <a:t>8</a:t>
            </a:fld>
            <a:endParaRPr lang="en-US" altLang="ko-KR" smtClean="0"/>
          </a:p>
        </p:txBody>
      </p:sp>
      <p:graphicFrame>
        <p:nvGraphicFramePr>
          <p:cNvPr id="13" name="Object 2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909638" y="3433763"/>
          <a:ext cx="2994025" cy="2576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671513" y="1504950"/>
            <a:ext cx="3694112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/>
              <a:t>  주말경기 선호 시작시간</a:t>
            </a:r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844550" y="1882775"/>
            <a:ext cx="8659813" cy="373063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 err="1"/>
              <a:t>주말경기시</a:t>
            </a:r>
            <a:r>
              <a:rPr lang="ko-KR" altLang="en-US" dirty="0"/>
              <a:t> 수원월드컵경기장 관람객은 오후</a:t>
            </a:r>
            <a:r>
              <a:rPr lang="en-US" altLang="ko-KR" dirty="0"/>
              <a:t>5</a:t>
            </a:r>
            <a:r>
              <a:rPr lang="ko-KR" altLang="en-US" dirty="0"/>
              <a:t>시</a:t>
            </a:r>
            <a:r>
              <a:rPr lang="en-US" altLang="ko-KR" dirty="0"/>
              <a:t>(49.7%) </a:t>
            </a:r>
            <a:r>
              <a:rPr lang="ko-KR" altLang="en-US" dirty="0"/>
              <a:t>시간을 선호하였으며</a:t>
            </a:r>
            <a:r>
              <a:rPr lang="en-US" altLang="ko-KR" dirty="0"/>
              <a:t>, </a:t>
            </a:r>
            <a:r>
              <a:rPr lang="ko-KR" altLang="en-US" dirty="0"/>
              <a:t>오후 </a:t>
            </a:r>
            <a:r>
              <a:rPr lang="en-US" altLang="ko-KR" dirty="0"/>
              <a:t>7</a:t>
            </a:r>
            <a:r>
              <a:rPr lang="ko-KR" altLang="en-US" dirty="0"/>
              <a:t>시반</a:t>
            </a:r>
            <a:r>
              <a:rPr lang="en-US" altLang="ko-KR" dirty="0"/>
              <a:t>(42.1%), </a:t>
            </a:r>
            <a:r>
              <a:rPr lang="ko-KR" altLang="en-US" dirty="0"/>
              <a:t>오후 </a:t>
            </a:r>
            <a:r>
              <a:rPr lang="en-US" altLang="ko-KR" dirty="0"/>
              <a:t>3</a:t>
            </a:r>
            <a:r>
              <a:rPr lang="ko-KR" altLang="en-US" dirty="0"/>
              <a:t>시</a:t>
            </a:r>
            <a:r>
              <a:rPr lang="en-US" altLang="ko-KR" dirty="0"/>
              <a:t>(8.3%)</a:t>
            </a:r>
            <a:r>
              <a:rPr lang="ko-KR" altLang="en-US" dirty="0"/>
              <a:t>순으로 나타남</a:t>
            </a:r>
            <a:endParaRPr lang="en-US" altLang="ko-KR" dirty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남자는 오후 </a:t>
            </a:r>
            <a:r>
              <a:rPr lang="en-US" altLang="ko-KR" dirty="0"/>
              <a:t>7</a:t>
            </a:r>
            <a:r>
              <a:rPr lang="ko-KR" altLang="en-US" dirty="0" err="1"/>
              <a:t>시반을</a:t>
            </a:r>
            <a:r>
              <a:rPr lang="ko-KR" altLang="en-US" dirty="0"/>
              <a:t> 선호하며 여자는 오후</a:t>
            </a:r>
            <a:r>
              <a:rPr lang="en-US" altLang="ko-KR" dirty="0"/>
              <a:t>5</a:t>
            </a:r>
            <a:r>
              <a:rPr lang="ko-KR" altLang="en-US" dirty="0"/>
              <a:t>시를 선호</a:t>
            </a:r>
          </a:p>
        </p:txBody>
      </p:sp>
      <p:sp>
        <p:nvSpPr>
          <p:cNvPr id="483333" name="AutoShape 5"/>
          <p:cNvSpPr>
            <a:spLocks noChangeArrowheads="1"/>
          </p:cNvSpPr>
          <p:nvPr/>
        </p:nvSpPr>
        <p:spPr bwMode="auto">
          <a:xfrm>
            <a:off x="744538" y="2655888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주말경기 시간</a:t>
            </a:r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781050" y="3057525"/>
            <a:ext cx="1057275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/>
              <a:t>(N=302 / %)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2930525" y="5827713"/>
            <a:ext cx="6731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오후</a:t>
            </a:r>
            <a:r>
              <a:rPr lang="en-US" altLang="ko-KR" sz="1000" b="1"/>
              <a:t>5</a:t>
            </a:r>
            <a:r>
              <a:rPr lang="ko-KR" altLang="en-US" sz="1000" b="1"/>
              <a:t>시</a:t>
            </a:r>
          </a:p>
        </p:txBody>
      </p:sp>
      <p:graphicFrame>
        <p:nvGraphicFramePr>
          <p:cNvPr id="483463" name="Group 135"/>
          <p:cNvGraphicFramePr>
            <a:graphicFrameLocks noGrp="1"/>
          </p:cNvGraphicFramePr>
          <p:nvPr>
            <p:ph sz="half" idx="4294967295"/>
          </p:nvPr>
        </p:nvGraphicFramePr>
        <p:xfrm>
          <a:off x="4457700" y="3213100"/>
          <a:ext cx="4762500" cy="2913064"/>
        </p:xfrm>
        <a:graphic>
          <a:graphicData uri="http://schemas.openxmlformats.org/drawingml/2006/table">
            <a:tbl>
              <a:tblPr/>
              <a:tblGrid>
                <a:gridCol w="482302"/>
                <a:gridCol w="1034289"/>
                <a:gridCol w="799557"/>
                <a:gridCol w="750043"/>
                <a:gridCol w="847237"/>
                <a:gridCol w="849072"/>
              </a:tblGrid>
              <a:tr h="552450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(Row %)</a:t>
                      </a:r>
                      <a:endParaRPr kumimoji="0" lang="ko-KR" alt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사례수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오후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시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오후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시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오후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7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시반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</a:tr>
              <a:tr h="295275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전체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49.7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성별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남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156)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6.4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여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146)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58.9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8">
                <a:tc rowSpan="5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연령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B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(54)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11.1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42.6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46.3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(98)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10.2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59.2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(95)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52.6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41.1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36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40대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(52)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5.8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34.6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59.6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50대이상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(3)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0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33.3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66.7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92" name="Text Box 112"/>
          <p:cNvSpPr txBox="1">
            <a:spLocks noChangeArrowheads="1"/>
          </p:cNvSpPr>
          <p:nvPr/>
        </p:nvSpPr>
        <p:spPr bwMode="auto">
          <a:xfrm>
            <a:off x="406400" y="3787775"/>
            <a:ext cx="969963" cy="246063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오후 </a:t>
            </a:r>
            <a:r>
              <a:rPr lang="en-US" altLang="ko-KR" sz="1000" b="1"/>
              <a:t>7</a:t>
            </a:r>
            <a:r>
              <a:rPr lang="ko-KR" altLang="en-US" sz="1000" b="1"/>
              <a:t>시반</a:t>
            </a:r>
          </a:p>
        </p:txBody>
      </p:sp>
      <p:sp>
        <p:nvSpPr>
          <p:cNvPr id="5193" name="Text Box 114"/>
          <p:cNvSpPr txBox="1">
            <a:spLocks noChangeArrowheads="1"/>
          </p:cNvSpPr>
          <p:nvPr/>
        </p:nvSpPr>
        <p:spPr bwMode="auto">
          <a:xfrm>
            <a:off x="2638425" y="3359150"/>
            <a:ext cx="685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오후</a:t>
            </a:r>
            <a:r>
              <a:rPr lang="en-US" altLang="ko-KR" sz="1000" b="1"/>
              <a:t>3</a:t>
            </a:r>
            <a:r>
              <a:rPr lang="ko-KR" altLang="en-US" sz="1000" b="1"/>
              <a:t>시</a:t>
            </a:r>
          </a:p>
        </p:txBody>
      </p:sp>
      <p:sp>
        <p:nvSpPr>
          <p:cNvPr id="5194" name="Text Box 4"/>
          <p:cNvSpPr txBox="1">
            <a:spLocks noChangeArrowheads="1"/>
          </p:cNvSpPr>
          <p:nvPr/>
        </p:nvSpPr>
        <p:spPr bwMode="auto">
          <a:xfrm>
            <a:off x="7637463" y="346075"/>
            <a:ext cx="22685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인구통계학적 분석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9CBA384C-CBD9-4497-8402-CA0219A0BE08}" type="slidenum">
              <a:rPr lang="ko-KR" altLang="en-US" smtClean="0"/>
              <a:pPr/>
              <a:t>9</a:t>
            </a:fld>
            <a:endParaRPr lang="en-US" altLang="ko-KR" smtClean="0"/>
          </a:p>
        </p:txBody>
      </p:sp>
      <p:graphicFrame>
        <p:nvGraphicFramePr>
          <p:cNvPr id="19" name="Object 2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1468438" y="3649663"/>
          <a:ext cx="2994025" cy="2576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671513" y="1492250"/>
            <a:ext cx="3694112" cy="274638"/>
          </a:xfrm>
          <a:prstGeom prst="rect">
            <a:avLst/>
          </a:prstGeom>
          <a:noFill/>
          <a:ln w="6350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Char char="q"/>
            </a:pPr>
            <a:r>
              <a:rPr lang="ko-KR" altLang="en-US" sz="1200" b="1" dirty="0"/>
              <a:t>  </a:t>
            </a:r>
            <a:r>
              <a:rPr lang="ko-KR" altLang="en-US" sz="1200" b="1" dirty="0" smtClean="0"/>
              <a:t>관람객 </a:t>
            </a:r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인 평균 </a:t>
            </a:r>
            <a:r>
              <a:rPr lang="ko-KR" altLang="en-US" sz="1200" b="1" dirty="0"/>
              <a:t>지출 비용</a:t>
            </a:r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844550" y="1870075"/>
            <a:ext cx="8659813" cy="372410"/>
          </a:xfrm>
          <a:prstGeom prst="rect">
            <a:avLst/>
          </a:prstGeom>
          <a:noFill/>
          <a:ln w="12700">
            <a:noFill/>
            <a:prstDash val="sysDot"/>
            <a:miter lim="800000"/>
            <a:headEnd/>
            <a:tailEnd/>
          </a:ln>
        </p:spPr>
        <p:txBody>
          <a:bodyPr lIns="54000" tIns="0" rIns="54000" bIns="0">
            <a:spAutoFit/>
          </a:bodyPr>
          <a:lstStyle/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ko-KR" altLang="en-US" dirty="0"/>
              <a:t>수원월드컵경기장 관람객의 </a:t>
            </a:r>
            <a:r>
              <a:rPr lang="en-US" altLang="ko-KR" dirty="0"/>
              <a:t>1</a:t>
            </a:r>
            <a:r>
              <a:rPr lang="ko-KR" altLang="en-US" dirty="0"/>
              <a:t>인 평균 지출비용은 </a:t>
            </a:r>
            <a:r>
              <a:rPr lang="en-US" altLang="ko-KR" dirty="0" smtClean="0"/>
              <a:t>23,392</a:t>
            </a:r>
            <a:r>
              <a:rPr lang="ko-KR" altLang="en-US" dirty="0" smtClean="0"/>
              <a:t>원으로 나타남</a:t>
            </a:r>
            <a:endParaRPr lang="en-US" altLang="ko-KR" dirty="0" smtClean="0"/>
          </a:p>
          <a:p>
            <a:pPr marL="193675" indent="-193675" algn="l">
              <a:spcBef>
                <a:spcPct val="20000"/>
              </a:spcBef>
              <a:buClr>
                <a:srgbClr val="0000FF"/>
              </a:buClr>
              <a:buFont typeface="Wingdings" pitchFamily="2" charset="2"/>
              <a:buChar char="v"/>
            </a:pPr>
            <a:r>
              <a:rPr lang="en-US" altLang="ko-KR" dirty="0" smtClean="0"/>
              <a:t> </a:t>
            </a:r>
            <a:r>
              <a:rPr lang="ko-KR" altLang="en-US" dirty="0" smtClean="0"/>
              <a:t>식비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유흥오락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이용료의 비중이 높음</a:t>
            </a:r>
            <a:endParaRPr lang="ko-KR" altLang="en-US" dirty="0"/>
          </a:p>
        </p:txBody>
      </p:sp>
      <p:sp>
        <p:nvSpPr>
          <p:cNvPr id="486405" name="AutoShape 5"/>
          <p:cNvSpPr>
            <a:spLocks noChangeArrowheads="1"/>
          </p:cNvSpPr>
          <p:nvPr/>
        </p:nvSpPr>
        <p:spPr bwMode="auto">
          <a:xfrm>
            <a:off x="1252538" y="2871788"/>
            <a:ext cx="2911475" cy="306387"/>
          </a:xfrm>
          <a:prstGeom prst="roundRect">
            <a:avLst>
              <a:gd name="adj" fmla="val 16667"/>
            </a:avLst>
          </a:prstGeom>
          <a:solidFill>
            <a:srgbClr val="A29E00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l">
              <a:defRPr/>
            </a:pPr>
            <a:r>
              <a:rPr lang="ko-KR" altLang="en-US" sz="1200" b="1">
                <a:solidFill>
                  <a:schemeClr val="bg1"/>
                </a:solidFill>
                <a:cs typeface="한컴돋움" pitchFamily="18" charset="2"/>
              </a:rPr>
              <a:t>지출비용</a:t>
            </a:r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1289050" y="3273425"/>
            <a:ext cx="10567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US" altLang="ko-KR" dirty="0"/>
              <a:t>(</a:t>
            </a:r>
            <a:r>
              <a:rPr lang="en-US" altLang="ko-KR" dirty="0" smtClean="0"/>
              <a:t>N=271 </a:t>
            </a:r>
            <a:r>
              <a:rPr lang="en-US" altLang="ko-KR" dirty="0"/>
              <a:t>/ %)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435225" y="6196013"/>
            <a:ext cx="8890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유흥오락</a:t>
            </a:r>
          </a:p>
        </p:txBody>
      </p:sp>
      <p:sp>
        <p:nvSpPr>
          <p:cNvPr id="6153" name="Text Box 101"/>
          <p:cNvSpPr txBox="1">
            <a:spLocks noChangeArrowheads="1"/>
          </p:cNvSpPr>
          <p:nvPr/>
        </p:nvSpPr>
        <p:spPr bwMode="auto">
          <a:xfrm>
            <a:off x="931863" y="5324475"/>
            <a:ext cx="774700" cy="246063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쇼핑비</a:t>
            </a:r>
          </a:p>
        </p:txBody>
      </p:sp>
      <p:sp>
        <p:nvSpPr>
          <p:cNvPr id="6154" name="Text Box 102"/>
          <p:cNvSpPr txBox="1">
            <a:spLocks noChangeArrowheads="1"/>
          </p:cNvSpPr>
          <p:nvPr/>
        </p:nvSpPr>
        <p:spPr bwMode="auto">
          <a:xfrm>
            <a:off x="757238" y="4476750"/>
            <a:ext cx="8763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매점이용</a:t>
            </a:r>
          </a:p>
        </p:txBody>
      </p:sp>
      <p:sp>
        <p:nvSpPr>
          <p:cNvPr id="6155" name="Text Box 103"/>
          <p:cNvSpPr txBox="1">
            <a:spLocks noChangeArrowheads="1"/>
          </p:cNvSpPr>
          <p:nvPr/>
        </p:nvSpPr>
        <p:spPr bwMode="auto">
          <a:xfrm>
            <a:off x="3552825" y="3663950"/>
            <a:ext cx="939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식비</a:t>
            </a:r>
          </a:p>
        </p:txBody>
      </p:sp>
      <p:sp>
        <p:nvSpPr>
          <p:cNvPr id="6156" name="Text Box 127"/>
          <p:cNvSpPr txBox="1">
            <a:spLocks noChangeArrowheads="1"/>
          </p:cNvSpPr>
          <p:nvPr/>
        </p:nvSpPr>
        <p:spPr bwMode="auto">
          <a:xfrm>
            <a:off x="1112838" y="3879850"/>
            <a:ext cx="8763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교통료</a:t>
            </a:r>
          </a:p>
        </p:txBody>
      </p:sp>
      <p:sp>
        <p:nvSpPr>
          <p:cNvPr id="6157" name="Rectangle 103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25" name="표 24"/>
          <p:cNvGraphicFramePr>
            <a:graphicFrameLocks noGrp="1"/>
          </p:cNvGraphicFramePr>
          <p:nvPr/>
        </p:nvGraphicFramePr>
        <p:xfrm>
          <a:off x="5384800" y="2814638"/>
          <a:ext cx="2654300" cy="3496730"/>
        </p:xfrm>
        <a:graphic>
          <a:graphicData uri="http://schemas.openxmlformats.org/drawingml/2006/table">
            <a:tbl>
              <a:tblPr/>
              <a:tblGrid>
                <a:gridCol w="1497025"/>
                <a:gridCol w="1157275"/>
              </a:tblGrid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구 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금액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(</a:t>
                      </a: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원</a:t>
                      </a: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)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총계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23,392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식비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5,407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이용료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3,648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유흥오락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5,553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쇼핑비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2,392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매점이용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2,752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교통료</a:t>
                      </a:r>
                      <a:endParaRPr kumimoji="0" lang="ko-KR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HY울릉도M" pitchFamily="18" charset="-127"/>
                        <a:ea typeface="HY울릉도M" pitchFamily="18" charset="-127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1,142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차량유류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1,627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기타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HY울릉도M" pitchFamily="18" charset="-127"/>
                          <a:ea typeface="HY울릉도M" pitchFamily="18" charset="-127"/>
                        </a:rPr>
                        <a:t>871</a:t>
                      </a:r>
                    </a:p>
                  </a:txBody>
                  <a:tcPr anchor="ctr" horzOverflow="overflow">
                    <a:lnL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F5F5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93" name="Text Box 103"/>
          <p:cNvSpPr txBox="1">
            <a:spLocks noChangeArrowheads="1"/>
          </p:cNvSpPr>
          <p:nvPr/>
        </p:nvSpPr>
        <p:spPr bwMode="auto">
          <a:xfrm>
            <a:off x="4162425" y="5022850"/>
            <a:ext cx="9398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이용료</a:t>
            </a:r>
          </a:p>
        </p:txBody>
      </p:sp>
      <p:sp>
        <p:nvSpPr>
          <p:cNvPr id="6194" name="Text Box 127"/>
          <p:cNvSpPr txBox="1">
            <a:spLocks noChangeArrowheads="1"/>
          </p:cNvSpPr>
          <p:nvPr/>
        </p:nvSpPr>
        <p:spPr bwMode="auto">
          <a:xfrm>
            <a:off x="1633538" y="3663950"/>
            <a:ext cx="8763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차량유류</a:t>
            </a:r>
          </a:p>
        </p:txBody>
      </p:sp>
      <p:sp>
        <p:nvSpPr>
          <p:cNvPr id="6195" name="Text Box 127"/>
          <p:cNvSpPr txBox="1">
            <a:spLocks noChangeArrowheads="1"/>
          </p:cNvSpPr>
          <p:nvPr/>
        </p:nvSpPr>
        <p:spPr bwMode="auto">
          <a:xfrm>
            <a:off x="2243138" y="3473450"/>
            <a:ext cx="876300" cy="244475"/>
          </a:xfrm>
          <a:prstGeom prst="rect">
            <a:avLst/>
          </a:prstGeom>
          <a:noFill/>
          <a:ln w="6350" algn="ctr">
            <a:noFill/>
            <a:prstDash val="sysDot"/>
            <a:miter lim="800000"/>
            <a:headEnd/>
            <a:tailEnd/>
          </a:ln>
          <a:effectLst>
            <a:prstShdw prst="shdw17" dist="17961" dir="27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000" b="1"/>
              <a:t>기타</a:t>
            </a:r>
          </a:p>
        </p:txBody>
      </p:sp>
      <p:sp>
        <p:nvSpPr>
          <p:cNvPr id="6196" name="Text Box 4"/>
          <p:cNvSpPr txBox="1">
            <a:spLocks noChangeArrowheads="1"/>
          </p:cNvSpPr>
          <p:nvPr/>
        </p:nvSpPr>
        <p:spPr bwMode="auto">
          <a:xfrm>
            <a:off x="7637463" y="346075"/>
            <a:ext cx="22685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ko-KR" altLang="en-US" sz="2000" b="1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인구통계학적 분석</a:t>
            </a:r>
            <a:endParaRPr lang="ko-KR" altLang="en-US" sz="2000">
              <a:solidFill>
                <a:schemeClr val="bg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2_Office 테마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0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11899</TotalTime>
  <Words>6383</Words>
  <Application>Microsoft Office PowerPoint</Application>
  <PresentationFormat>A4 용지(210x297mm)</PresentationFormat>
  <Paragraphs>3416</Paragraphs>
  <Slides>35</Slides>
  <Notes>0</Notes>
  <HiddenSlides>0</HiddenSlides>
  <MMClips>0</MMClips>
  <ScaleCrop>false</ScaleCrop>
  <HeadingPairs>
    <vt:vector size="6" baseType="variant">
      <vt:variant>
        <vt:lpstr>테마</vt:lpstr>
      </vt:variant>
      <vt:variant>
        <vt:i4>1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35</vt:i4>
      </vt:variant>
    </vt:vector>
  </HeadingPairs>
  <TitlesOfParts>
    <vt:vector size="38" baseType="lpstr">
      <vt:lpstr>2_Office 테마</vt:lpstr>
      <vt:lpstr>차트</vt:lpstr>
      <vt:lpstr>Microsoft Office Excel 97-2003 워크시트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</vt:vector>
  </TitlesOfParts>
  <Company>우리집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채희락</dc:creator>
  <cp:lastModifiedBy>구철승</cp:lastModifiedBy>
  <cp:revision>694</cp:revision>
  <dcterms:created xsi:type="dcterms:W3CDTF">2006-11-27T02:15:29Z</dcterms:created>
  <dcterms:modified xsi:type="dcterms:W3CDTF">2011-12-20T02:20:34Z</dcterms:modified>
</cp:coreProperties>
</file>