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281" r:id="rId1"/>
  </p:sldMasterIdLst>
  <p:notesMasterIdLst>
    <p:notesMasterId r:id="rId12"/>
  </p:notesMasterIdLst>
  <p:handoutMasterIdLst>
    <p:handoutMasterId r:id="rId13"/>
  </p:handoutMasterIdLst>
  <p:sldIdLst>
    <p:sldId id="527" r:id="rId2"/>
    <p:sldId id="556" r:id="rId3"/>
    <p:sldId id="472" r:id="rId4"/>
    <p:sldId id="525" r:id="rId5"/>
    <p:sldId id="475" r:id="rId6"/>
    <p:sldId id="508" r:id="rId7"/>
    <p:sldId id="550" r:id="rId8"/>
    <p:sldId id="510" r:id="rId9"/>
    <p:sldId id="505" r:id="rId10"/>
    <p:sldId id="548" r:id="rId11"/>
  </p:sldIdLst>
  <p:sldSz cx="9906000" cy="6858000" type="A4"/>
  <p:notesSz cx="6797675" cy="9926638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5pPr>
    <a:lvl6pPr marL="2286000" algn="l" defTabSz="914400" rtl="0" eaLnBrk="1" latinLnBrk="1" hangingPunct="1"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6pPr>
    <a:lvl7pPr marL="2743200" algn="l" defTabSz="914400" rtl="0" eaLnBrk="1" latinLnBrk="1" hangingPunct="1"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7pPr>
    <a:lvl8pPr marL="3200400" algn="l" defTabSz="914400" rtl="0" eaLnBrk="1" latinLnBrk="1" hangingPunct="1"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8pPr>
    <a:lvl9pPr marL="3657600" algn="l" defTabSz="914400" rtl="0" eaLnBrk="1" latinLnBrk="1" hangingPunct="1"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FF3300"/>
    <a:srgbClr val="AB8475"/>
    <a:srgbClr val="FE0C06"/>
    <a:srgbClr val="FE8D84"/>
    <a:srgbClr val="CE526D"/>
    <a:srgbClr val="CCCCFF"/>
    <a:srgbClr val="FE3D38"/>
    <a:srgbClr val="FE2F2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51" autoAdjust="0"/>
    <p:restoredTop sz="93051" autoAdjust="0"/>
  </p:normalViewPr>
  <p:slideViewPr>
    <p:cSldViewPr snapToGrid="0">
      <p:cViewPr varScale="1">
        <p:scale>
          <a:sx n="93" d="100"/>
          <a:sy n="93" d="100"/>
        </p:scale>
        <p:origin x="-162" y="-108"/>
      </p:cViewPr>
      <p:guideLst>
        <p:guide orient="horz" pos="4319"/>
        <p:guide pos="3128"/>
        <p:guide pos="5875"/>
        <p:guide pos="5961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9.4101817484260233E-2"/>
          <c:y val="7.3563226401361551E-2"/>
          <c:w val="0.86638151786990769"/>
          <c:h val="0.8030874358236115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dLbls>
            <c:dLbl>
              <c:idx val="0"/>
              <c:layout>
                <c:manualLayout>
                  <c:x val="-0.14499516511852803"/>
                  <c:y val="0.10028253185434755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-0.13688058406339751"/>
                  <c:y val="-0.26396570115875834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dirty="0" smtClean="0"/>
                      <a:t>전문직</a:t>
                    </a:r>
                    <a:endParaRPr lang="en-US" altLang="ko-KR" dirty="0" smtClean="0"/>
                  </a:p>
                  <a:p>
                    <a:r>
                      <a:rPr lang="ko-KR" altLang="en-US" dirty="0" smtClean="0"/>
                      <a:t>자영업</a:t>
                    </a:r>
                    <a:r>
                      <a:rPr lang="en-US" altLang="ko-KR" dirty="0"/>
                      <a:t>, </a:t>
                    </a:r>
                    <a:r>
                      <a:rPr lang="en-US" altLang="ko-KR" dirty="0" smtClean="0"/>
                      <a:t>14.7</a:t>
                    </a:r>
                    <a:endParaRPr lang="ko-KR" altLang="en-US" dirty="0"/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0.22121694225203803"/>
                  <c:y val="-7.8276108086406143E-2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0.11743246248011334"/>
                  <c:y val="3.1781781781781801E-2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dirty="0" smtClean="0"/>
                      <a:t>무직</a:t>
                    </a:r>
                    <a:endParaRPr lang="en-US" altLang="ko-KR" dirty="0" smtClean="0"/>
                  </a:p>
                  <a:p>
                    <a:r>
                      <a:rPr lang="en-US" altLang="ko-KR" dirty="0" smtClean="0"/>
                      <a:t>(</a:t>
                    </a:r>
                    <a:r>
                      <a:rPr lang="ko-KR" altLang="en-US" dirty="0"/>
                      <a:t>가사</a:t>
                    </a:r>
                    <a:r>
                      <a:rPr lang="en-US" altLang="ko-KR" dirty="0"/>
                      <a:t>), 6</a:t>
                    </a:r>
                    <a:endParaRPr lang="ko-KR" altLang="en-US" dirty="0"/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8.9655163498282717E-2"/>
                  <c:y val="1.6681993646763326E-2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dirty="0"/>
                      <a:t>기타</a:t>
                    </a:r>
                    <a:r>
                      <a:rPr lang="en-US" altLang="ko-KR" dirty="0"/>
                      <a:t>, </a:t>
                    </a:r>
                    <a:endParaRPr lang="en-US" altLang="ko-KR" dirty="0" smtClean="0"/>
                  </a:p>
                  <a:p>
                    <a:r>
                      <a:rPr lang="en-US" altLang="ko-KR" dirty="0" smtClean="0"/>
                      <a:t>3</a:t>
                    </a:r>
                    <a:endParaRPr lang="ko-KR" altLang="en-US" dirty="0"/>
                  </a:p>
                </c:rich>
              </c:tx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Sheet1!$A$2:$A$6</c:f>
              <c:strCache>
                <c:ptCount val="5"/>
                <c:pt idx="0">
                  <c:v>직장인</c:v>
                </c:pt>
                <c:pt idx="1">
                  <c:v>전문직/자영업</c:v>
                </c:pt>
                <c:pt idx="2">
                  <c:v>학생</c:v>
                </c:pt>
                <c:pt idx="3">
                  <c:v>무직(가사)</c:v>
                </c:pt>
                <c:pt idx="4">
                  <c:v>기타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40.300000000000004</c:v>
                </c:pt>
                <c:pt idx="1">
                  <c:v>14.7</c:v>
                </c:pt>
                <c:pt idx="2">
                  <c:v>36</c:v>
                </c:pt>
                <c:pt idx="3">
                  <c:v>6</c:v>
                </c:pt>
                <c:pt idx="4">
                  <c:v>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900">
          <a:latin typeface="굴림" pitchFamily="50" charset="-127"/>
          <a:ea typeface="굴림" pitchFamily="50" charset="-127"/>
        </a:defRPr>
      </a:pPr>
      <a:endParaRPr lang="ko-K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rgbClr val="AB8475"/>
            </a:solidFill>
          </c:spPr>
          <c:dPt>
            <c:idx val="1"/>
            <c:spPr>
              <a:solidFill>
                <a:srgbClr val="FF3300"/>
              </a:solidFill>
            </c:spPr>
          </c:dPt>
          <c:dPt>
            <c:idx val="3"/>
            <c:spPr>
              <a:solidFill>
                <a:srgbClr val="0066FF"/>
              </a:solidFill>
            </c:spPr>
          </c:dPt>
          <c:dPt>
            <c:idx val="5"/>
            <c:spPr>
              <a:solidFill>
                <a:srgbClr val="0066FF"/>
              </a:solidFill>
            </c:spPr>
          </c:dPt>
          <c:dPt>
            <c:idx val="7"/>
            <c:spPr>
              <a:solidFill>
                <a:srgbClr val="FF3300"/>
              </a:solidFill>
            </c:spPr>
          </c:dPt>
          <c:dLbls>
            <c:txPr>
              <a:bodyPr/>
              <a:lstStyle/>
              <a:p>
                <a:pPr>
                  <a:defRPr sz="1000" b="1"/>
                </a:pPr>
                <a:endParaRPr lang="ko-KR"/>
              </a:p>
            </c:txPr>
            <c:showVal val="1"/>
          </c:dLbls>
          <c:cat>
            <c:strRef>
              <c:f>Sheet1!$A$2:$A$10</c:f>
              <c:strCache>
                <c:ptCount val="9"/>
                <c:pt idx="0">
                  <c:v>전체시설만족도</c:v>
                </c:pt>
                <c:pt idx="1">
                  <c:v>주차시설</c:v>
                </c:pt>
                <c:pt idx="2">
                  <c:v>매표소</c:v>
                </c:pt>
                <c:pt idx="3">
                  <c:v>중앙광장</c:v>
                </c:pt>
                <c:pt idx="4">
                  <c:v>안내표지물</c:v>
                </c:pt>
                <c:pt idx="5">
                  <c:v>화장실</c:v>
                </c:pt>
                <c:pt idx="6">
                  <c:v>전광판</c:v>
                </c:pt>
                <c:pt idx="7">
                  <c:v>매점</c:v>
                </c:pt>
                <c:pt idx="8">
                  <c:v>진출입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78.2</c:v>
                </c:pt>
                <c:pt idx="1">
                  <c:v>62.8</c:v>
                </c:pt>
                <c:pt idx="2">
                  <c:v>73</c:v>
                </c:pt>
                <c:pt idx="3">
                  <c:v>78.599999999999994</c:v>
                </c:pt>
                <c:pt idx="4">
                  <c:v>75.8</c:v>
                </c:pt>
                <c:pt idx="5">
                  <c:v>78.599999999999994</c:v>
                </c:pt>
                <c:pt idx="6">
                  <c:v>77.599999999999994</c:v>
                </c:pt>
                <c:pt idx="7">
                  <c:v>67.400000000000006</c:v>
                </c:pt>
                <c:pt idx="8">
                  <c:v>74.2</c:v>
                </c:pt>
              </c:numCache>
            </c:numRef>
          </c:val>
        </c:ser>
        <c:axId val="122014720"/>
        <c:axId val="122094336"/>
      </c:barChart>
      <c:catAx>
        <c:axId val="12201472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>
                <a:latin typeface="HY강B" pitchFamily="18" charset="-127"/>
                <a:ea typeface="HY강B" pitchFamily="18" charset="-127"/>
              </a:defRPr>
            </a:pPr>
            <a:endParaRPr lang="ko-KR"/>
          </a:p>
        </c:txPr>
        <c:crossAx val="122094336"/>
        <c:crosses val="autoZero"/>
        <c:auto val="1"/>
        <c:lblAlgn val="ctr"/>
        <c:lblOffset val="100"/>
      </c:catAx>
      <c:valAx>
        <c:axId val="122094336"/>
        <c:scaling>
          <c:orientation val="minMax"/>
        </c:scaling>
        <c:delete val="1"/>
        <c:axPos val="l"/>
        <c:numFmt formatCode="General" sourceLinked="1"/>
        <c:tickLblPos val="none"/>
        <c:crossAx val="122014720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ko-K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9.4101817484260206E-2"/>
          <c:y val="7.3563226401361523E-2"/>
          <c:w val="0.86638151786990769"/>
          <c:h val="0.8030874358236115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dLbls>
            <c:dLbl>
              <c:idx val="0"/>
              <c:layout>
                <c:manualLayout>
                  <c:x val="-0.27564850638345761"/>
                  <c:y val="-0.21289585652375689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0.20999833286311556"/>
                  <c:y val="8.3630031017011761E-2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0.12221520711140722"/>
                  <c:y val="9.2072509137254205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0.10383426686422403"/>
                  <c:y val="4.1546717616962343E-3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Sheet1!$A$2:$A$3</c:f>
              <c:strCache>
                <c:ptCount val="2"/>
                <c:pt idx="0">
                  <c:v>남성</c:v>
                </c:pt>
                <c:pt idx="1">
                  <c:v>여성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68.7</c:v>
                </c:pt>
                <c:pt idx="1">
                  <c:v>31.3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900">
          <a:latin typeface="굴림" pitchFamily="50" charset="-127"/>
          <a:ea typeface="굴림" pitchFamily="50" charset="-127"/>
        </a:defRPr>
      </a:pPr>
      <a:endParaRPr lang="ko-K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9.4101817484260206E-2"/>
          <c:y val="7.3563226401361523E-2"/>
          <c:w val="0.86638151786990769"/>
          <c:h val="0.8030874358236115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dLbls>
            <c:dLbl>
              <c:idx val="0"/>
              <c:layout>
                <c:manualLayout>
                  <c:x val="-0.24746008242956133"/>
                  <c:y val="9.4019176394520218E-2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0.27577132208887317"/>
                  <c:y val="-0.12933142039567028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0.12221520711140722"/>
                  <c:y val="9.2072509137254205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0.10383426686422403"/>
                  <c:y val="4.1546717616962343E-3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900" b="0">
                    <a:latin typeface="굴림" pitchFamily="50" charset="-127"/>
                    <a:ea typeface="굴림" pitchFamily="50" charset="-127"/>
                  </a:defRPr>
                </a:pPr>
                <a:endParaRPr lang="ko-KR"/>
              </a:p>
            </c:txPr>
            <c:showVal val="1"/>
            <c:showCatName val="1"/>
            <c:showLeaderLines val="1"/>
          </c:dLbls>
          <c:cat>
            <c:strRef>
              <c:f>Sheet1!$A$2:$A$3</c:f>
              <c:strCache>
                <c:ptCount val="2"/>
                <c:pt idx="0">
                  <c:v>수원</c:v>
                </c:pt>
                <c:pt idx="1">
                  <c:v>비수원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47.3</c:v>
                </c:pt>
                <c:pt idx="1">
                  <c:v>52.7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ko-K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9.4101817484260206E-2"/>
          <c:y val="7.3563226401361523E-2"/>
          <c:w val="0.86638151786990769"/>
          <c:h val="0.8030874358236115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dLbls>
            <c:dLbl>
              <c:idx val="0"/>
              <c:layout>
                <c:manualLayout>
                  <c:x val="-9.3989842139647992E-2"/>
                  <c:y val="0.11907330754444705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-0.13688058406339751"/>
                  <c:y val="-0.26396570115875845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0.12221520711140722"/>
                  <c:y val="9.2072509137254205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0.10383426686422403"/>
                  <c:y val="4.1546717616962343E-3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50</a:t>
                    </a:r>
                    <a:r>
                      <a:rPr lang="ko-KR" altLang="en-US" dirty="0" smtClean="0"/>
                      <a:t>대</a:t>
                    </a:r>
                    <a:endParaRPr lang="en-US" altLang="ko-KR" dirty="0" smtClean="0"/>
                  </a:p>
                  <a:p>
                    <a:r>
                      <a:rPr lang="ko-KR" altLang="en-US" dirty="0" smtClean="0"/>
                      <a:t>이상</a:t>
                    </a:r>
                    <a:r>
                      <a:rPr lang="en-US" altLang="ko-KR" dirty="0"/>
                      <a:t>, 4.3</a:t>
                    </a:r>
                  </a:p>
                </c:rich>
              </c:tx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Sheet1!$A$2:$A$6</c:f>
              <c:strCache>
                <c:ptCount val="5"/>
                <c:pt idx="0">
                  <c:v>10대</c:v>
                </c:pt>
                <c:pt idx="1">
                  <c:v>20대</c:v>
                </c:pt>
                <c:pt idx="2">
                  <c:v>30대</c:v>
                </c:pt>
                <c:pt idx="3">
                  <c:v>40대</c:v>
                </c:pt>
                <c:pt idx="4">
                  <c:v>50대이상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19.7</c:v>
                </c:pt>
                <c:pt idx="1">
                  <c:v>32.700000000000003</c:v>
                </c:pt>
                <c:pt idx="2">
                  <c:v>21</c:v>
                </c:pt>
                <c:pt idx="3">
                  <c:v>22.3</c:v>
                </c:pt>
                <c:pt idx="4">
                  <c:v>4.3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900">
          <a:latin typeface="굴림" pitchFamily="50" charset="-127"/>
          <a:ea typeface="굴림" pitchFamily="50" charset="-127"/>
        </a:defRPr>
      </a:pPr>
      <a:endParaRPr lang="ko-K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1.5209139348798334E-2"/>
          <c:y val="4.3395697942334922E-2"/>
          <c:w val="0.95437262357414465"/>
          <c:h val="0.955555555555555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관람상대</c:v>
                </c:pt>
              </c:strCache>
            </c:strRef>
          </c:tx>
          <c:dPt>
            <c:idx val="0"/>
            <c:explosion val="1"/>
          </c:dPt>
          <c:dLbls>
            <c:dLbl>
              <c:idx val="0"/>
              <c:layout>
                <c:manualLayout>
                  <c:x val="-0.26146746403665938"/>
                  <c:y val="0.12049673838985719"/>
                </c:manualLayout>
              </c:layout>
              <c:showVal val="1"/>
            </c:dLbl>
            <c:dLbl>
              <c:idx val="1"/>
              <c:layout>
                <c:manualLayout>
                  <c:x val="0.2545279774783924"/>
                  <c:y val="-0.15454274659917847"/>
                </c:manualLayout>
              </c:layout>
              <c:showVal val="1"/>
            </c:dLbl>
            <c:dLbl>
              <c:idx val="2"/>
              <c:layout>
                <c:manualLayout>
                  <c:x val="0.14514258238739938"/>
                  <c:y val="0.23114418106298837"/>
                </c:manualLayout>
              </c:layout>
              <c:showVal val="1"/>
            </c:dLbl>
            <c:dLbl>
              <c:idx val="3"/>
              <c:layout>
                <c:manualLayout>
                  <c:x val="4.9308585187194283E-2"/>
                  <c:y val="0.11116094203792559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000" b="1" baseline="0"/>
                </a:pPr>
                <a:endParaRPr lang="ko-KR"/>
              </a:p>
            </c:txPr>
          </c:dLbls>
          <c:cat>
            <c:strRef>
              <c:f>Sheet1!$B$1:$E$1</c:f>
              <c:strCache>
                <c:ptCount val="4"/>
                <c:pt idx="0">
                  <c:v>가족</c:v>
                </c:pt>
                <c:pt idx="1">
                  <c:v>친구/직장동료</c:v>
                </c:pt>
                <c:pt idx="2">
                  <c:v>연인</c:v>
                </c:pt>
                <c:pt idx="3">
                  <c:v>혼자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42.7</c:v>
                </c:pt>
                <c:pt idx="1">
                  <c:v>43</c:v>
                </c:pt>
                <c:pt idx="2">
                  <c:v>11.3</c:v>
                </c:pt>
                <c:pt idx="3">
                  <c:v>3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ko-K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explosion val="3"/>
          <c:dPt>
            <c:idx val="3"/>
            <c:explosion val="0"/>
          </c:dPt>
          <c:dLbls>
            <c:dLbl>
              <c:idx val="3"/>
              <c:layout>
                <c:manualLayout>
                  <c:x val="0.28782281449208186"/>
                  <c:y val="-0.10629452184953227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ko-KR"/>
              </a:p>
            </c:txPr>
            <c:showVal val="1"/>
            <c:showLeaderLines val="1"/>
          </c:dLbls>
          <c:cat>
            <c:strRef>
              <c:f>Sheet1!$A$2:$A$5</c:f>
              <c:strCache>
                <c:ptCount val="4"/>
                <c:pt idx="0">
                  <c:v>1~2회</c:v>
                </c:pt>
                <c:pt idx="1">
                  <c:v>3~5회</c:v>
                </c:pt>
                <c:pt idx="2">
                  <c:v>6~9회</c:v>
                </c:pt>
                <c:pt idx="3">
                  <c:v>10회 이상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14.3</c:v>
                </c:pt>
                <c:pt idx="1">
                  <c:v>16.3</c:v>
                </c:pt>
                <c:pt idx="2">
                  <c:v>10</c:v>
                </c:pt>
                <c:pt idx="3">
                  <c:v>59.3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ko-K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style val="6"/>
  <c:chart>
    <c:autoTitleDeleted val="1"/>
    <c:plotArea>
      <c:layout>
        <c:manualLayout>
          <c:layoutTarget val="inner"/>
          <c:xMode val="edge"/>
          <c:yMode val="edge"/>
          <c:x val="0.21587669535906256"/>
          <c:y val="5.2757813689009871E-2"/>
          <c:w val="0.76283140594578758"/>
          <c:h val="0.9252072129981754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기타</c:v>
                </c:pt>
                <c:pt idx="1">
                  <c:v>매점</c:v>
                </c:pt>
                <c:pt idx="2">
                  <c:v>전광판</c:v>
                </c:pt>
                <c:pt idx="3">
                  <c:v>화장실</c:v>
                </c:pt>
                <c:pt idx="4">
                  <c:v>안내표지물 </c:v>
                </c:pt>
                <c:pt idx="5">
                  <c:v>중앙광장</c:v>
                </c:pt>
                <c:pt idx="6">
                  <c:v>매표소</c:v>
                </c:pt>
                <c:pt idx="7">
                  <c:v>주차시설</c:v>
                </c:pt>
              </c:strCache>
            </c:strRef>
          </c:cat>
          <c:val>
            <c:numRef>
              <c:f>Sheet1!$B$2:$B$9</c:f>
              <c:numCache>
                <c:formatCode>####.0</c:formatCode>
                <c:ptCount val="8"/>
                <c:pt idx="0">
                  <c:v>6.3</c:v>
                </c:pt>
                <c:pt idx="1">
                  <c:v>7</c:v>
                </c:pt>
                <c:pt idx="2">
                  <c:v>14.3</c:v>
                </c:pt>
                <c:pt idx="3">
                  <c:v>34</c:v>
                </c:pt>
                <c:pt idx="4">
                  <c:v>5</c:v>
                </c:pt>
                <c:pt idx="5">
                  <c:v>24.7</c:v>
                </c:pt>
                <c:pt idx="6">
                  <c:v>1.6666666666666667</c:v>
                </c:pt>
                <c:pt idx="7">
                  <c:v>7</c:v>
                </c:pt>
              </c:numCache>
            </c:numRef>
          </c:val>
        </c:ser>
        <c:overlap val="100"/>
        <c:axId val="116672384"/>
        <c:axId val="116673920"/>
      </c:barChart>
      <c:catAx>
        <c:axId val="116672384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>
                <a:latin typeface="HY강B" pitchFamily="18" charset="-127"/>
                <a:ea typeface="HY강B" pitchFamily="18" charset="-127"/>
              </a:defRPr>
            </a:pPr>
            <a:endParaRPr lang="ko-KR"/>
          </a:p>
        </c:txPr>
        <c:crossAx val="116673920"/>
        <c:crosses val="autoZero"/>
        <c:auto val="1"/>
        <c:lblAlgn val="ctr"/>
        <c:lblOffset val="100"/>
      </c:catAx>
      <c:valAx>
        <c:axId val="116673920"/>
        <c:scaling>
          <c:orientation val="minMax"/>
        </c:scaling>
        <c:delete val="1"/>
        <c:axPos val="b"/>
        <c:numFmt formatCode="####.0" sourceLinked="1"/>
        <c:tickLblPos val="none"/>
        <c:crossAx val="1166723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ko-K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>
        <c:manualLayout>
          <c:layoutTarget val="inner"/>
          <c:xMode val="edge"/>
          <c:yMode val="edge"/>
          <c:x val="0.21587669535906256"/>
          <c:y val="5.2757813689009871E-2"/>
          <c:w val="0.76283140594578791"/>
          <c:h val="0.9252072129981757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기타</c:v>
                </c:pt>
                <c:pt idx="1">
                  <c:v>매점</c:v>
                </c:pt>
                <c:pt idx="2">
                  <c:v>전광판</c:v>
                </c:pt>
                <c:pt idx="3">
                  <c:v>화장실</c:v>
                </c:pt>
                <c:pt idx="4">
                  <c:v>안내표지물 </c:v>
                </c:pt>
                <c:pt idx="5">
                  <c:v>중앙광장</c:v>
                </c:pt>
                <c:pt idx="6">
                  <c:v>매표소</c:v>
                </c:pt>
                <c:pt idx="7">
                  <c:v>주차시설</c:v>
                </c:pt>
              </c:strCache>
            </c:strRef>
          </c:cat>
          <c:val>
            <c:numRef>
              <c:f>Sheet1!$B$2:$B$9</c:f>
              <c:numCache>
                <c:formatCode>####.0</c:formatCode>
                <c:ptCount val="8"/>
                <c:pt idx="0">
                  <c:v>14.3</c:v>
                </c:pt>
                <c:pt idx="1">
                  <c:v>27.7</c:v>
                </c:pt>
                <c:pt idx="2">
                  <c:v>7</c:v>
                </c:pt>
                <c:pt idx="3">
                  <c:v>8.7000000000000011</c:v>
                </c:pt>
                <c:pt idx="4">
                  <c:v>8</c:v>
                </c:pt>
                <c:pt idx="5">
                  <c:v>2.2999999999999998</c:v>
                </c:pt>
                <c:pt idx="6">
                  <c:v>3.7</c:v>
                </c:pt>
                <c:pt idx="7">
                  <c:v>28.3</c:v>
                </c:pt>
              </c:numCache>
            </c:numRef>
          </c:val>
        </c:ser>
        <c:overlap val="100"/>
        <c:axId val="116750592"/>
        <c:axId val="116752384"/>
      </c:barChart>
      <c:catAx>
        <c:axId val="116750592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>
                <a:latin typeface="HY강B" pitchFamily="18" charset="-127"/>
                <a:ea typeface="HY강B" pitchFamily="18" charset="-127"/>
              </a:defRPr>
            </a:pPr>
            <a:endParaRPr lang="ko-KR"/>
          </a:p>
        </c:txPr>
        <c:crossAx val="116752384"/>
        <c:crosses val="autoZero"/>
        <c:auto val="1"/>
        <c:lblAlgn val="ctr"/>
        <c:lblOffset val="100"/>
      </c:catAx>
      <c:valAx>
        <c:axId val="116752384"/>
        <c:scaling>
          <c:orientation val="minMax"/>
        </c:scaling>
        <c:delete val="1"/>
        <c:axPos val="b"/>
        <c:numFmt formatCode="####.0" sourceLinked="1"/>
        <c:tickLblPos val="none"/>
        <c:crossAx val="11675059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ko-K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style val="4"/>
  <c:chart>
    <c:autoTitleDeleted val="1"/>
    <c:plotArea>
      <c:layout>
        <c:manualLayout>
          <c:layoutTarget val="inner"/>
          <c:xMode val="edge"/>
          <c:yMode val="edge"/>
          <c:x val="9.4444498002595009E-2"/>
          <c:y val="9.7487300713745242E-2"/>
          <c:w val="0.90555555555555567"/>
          <c:h val="0.76403906829901702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ko-KR"/>
              </a:p>
            </c:txPr>
            <c:showVal val="1"/>
          </c:dLbls>
          <c:cat>
            <c:numRef>
              <c:f>Sheet1!$B$1:$F$1</c:f>
              <c:numCache>
                <c:formatCode>General</c:formatCode>
                <c:ptCount val="5"/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17.3</c:v>
                </c:pt>
                <c:pt idx="3">
                  <c:v>65</c:v>
                </c:pt>
                <c:pt idx="4">
                  <c:v>14.7</c:v>
                </c:pt>
              </c:numCache>
            </c:numRef>
          </c:val>
        </c:ser>
        <c:dLbls>
          <c:showVal val="1"/>
        </c:dLbls>
        <c:gapWidth val="100"/>
        <c:axId val="117229440"/>
        <c:axId val="117230976"/>
      </c:barChart>
      <c:catAx>
        <c:axId val="117229440"/>
        <c:scaling>
          <c:orientation val="minMax"/>
        </c:scaling>
        <c:axPos val="b"/>
        <c:numFmt formatCode="General" sourceLinked="1"/>
        <c:majorTickMark val="in"/>
        <c:tickLblPos val="none"/>
        <c:crossAx val="117230976"/>
        <c:crosses val="autoZero"/>
        <c:auto val="1"/>
        <c:lblAlgn val="ctr"/>
        <c:lblOffset val="100"/>
        <c:tickMarkSkip val="1"/>
      </c:catAx>
      <c:valAx>
        <c:axId val="117230976"/>
        <c:scaling>
          <c:orientation val="minMax"/>
          <c:max val="60"/>
          <c:min val="0"/>
        </c:scaling>
        <c:delete val="1"/>
        <c:axPos val="l"/>
        <c:numFmt formatCode="General" sourceLinked="0"/>
        <c:majorTickMark val="in"/>
        <c:tickLblPos val="none"/>
        <c:crossAx val="117229440"/>
        <c:crosses val="autoZero"/>
        <c:crossBetween val="between"/>
        <c:majorUnit val="20"/>
        <c:minorUnit val="10"/>
      </c:valAx>
    </c:plotArea>
    <c:plotVisOnly val="1"/>
    <c:dispBlanksAs val="gap"/>
  </c:chart>
  <c:txPr>
    <a:bodyPr/>
    <a:lstStyle/>
    <a:p>
      <a:pPr>
        <a:defRPr sz="1800"/>
      </a:pPr>
      <a:endParaRPr lang="ko-K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1747" cy="53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711" y="1"/>
            <a:ext cx="2951746" cy="53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DA750895-85E8-419D-9561-C3EF5F7EAA0C}" type="datetime1">
              <a:rPr lang="ko-KR" altLang="en-US"/>
              <a:pPr>
                <a:defRPr/>
              </a:pPr>
              <a:t>2013-11-23</a:t>
            </a:fld>
            <a:endParaRPr lang="en-US" altLang="ko-KR"/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95"/>
            <a:ext cx="2951747" cy="45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711" y="9448895"/>
            <a:ext cx="2951746" cy="45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A37EDCA1-9273-4839-9A68-33B58142CE11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52" y="0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6F5A27D0-FB2F-4A3D-A5CD-AF7BE0707252}" type="datetime1">
              <a:rPr lang="ko-KR" altLang="en-US"/>
              <a:pPr>
                <a:defRPr/>
              </a:pPr>
              <a:t>2013-11-23</a:t>
            </a:fld>
            <a:endParaRPr lang="en-US" altLang="ko-KR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52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4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83" y="4715480"/>
            <a:ext cx="5437510" cy="4466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364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4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35FA7892-E797-456F-9E48-D3D4190739B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FA7892-E797-456F-9E48-D3D4190739B7}" type="slidenum">
              <a:rPr lang="ko-KR" altLang="en-US" smtClean="0"/>
              <a:pPr>
                <a:defRPr/>
              </a:pPr>
              <a:t>3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>
            <a:off x="7388975" y="428628"/>
            <a:ext cx="2517060" cy="6000768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35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409447"/>
            <a:ext cx="84201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275185" y="3886200"/>
            <a:ext cx="5866226" cy="1042998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1E2B-B979-4B97-A6E3-42E08D31E666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971255" y="274639"/>
            <a:ext cx="1439445" cy="5851525"/>
          </a:xfrm>
        </p:spPr>
        <p:txBody>
          <a:bodyPr vert="eaVert" anchor="b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928673"/>
            <a:ext cx="7475956" cy="519749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D7E-9F2D-448A-A198-72685035470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tint val="8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tint val="8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5500702"/>
            <a:ext cx="4376870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1500174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5500702"/>
            <a:ext cx="4378590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1500174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3" y="273051"/>
            <a:ext cx="8904464" cy="59387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6858" y="1590620"/>
            <a:ext cx="8903846" cy="453554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2" y="866111"/>
            <a:ext cx="8923698" cy="6877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4312" y="1785926"/>
            <a:ext cx="3707875" cy="781052"/>
          </a:xfrm>
        </p:spPr>
        <p:txBody>
          <a:bodyPr anchor="b"/>
          <a:lstStyle>
            <a:lvl1pPr algn="r">
              <a:defRPr sz="24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64312" y="2566978"/>
            <a:ext cx="3707875" cy="804862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"/>
          </p:nvPr>
        </p:nvSpPr>
        <p:spPr>
          <a:xfrm>
            <a:off x="4333870" y="928670"/>
            <a:ext cx="4875644" cy="4500570"/>
          </a:xfrm>
          <a:prstGeom prst="roundRect">
            <a:avLst>
              <a:gd name="adj" fmla="val 8501"/>
            </a:avLst>
          </a:prstGeom>
          <a:noFill/>
          <a:ln w="165100" cap="rnd" cmpd="sng">
            <a:gradFill flip="none" rotWithShape="1">
              <a:gsLst>
                <a:gs pos="0">
                  <a:schemeClr val="accent2">
                    <a:tint val="20000"/>
                  </a:schemeClr>
                </a:gs>
                <a:gs pos="100000">
                  <a:schemeClr val="accent2">
                    <a:tint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balanced" dir="t"/>
          </a:scene3d>
          <a:sp3d extrusionH="76200" prstMaterial="matte">
            <a:bevelT h="38100"/>
            <a:bevelB h="38100"/>
            <a:extrusionClr>
              <a:schemeClr val="bg2">
                <a:shade val="75000"/>
              </a:schemeClr>
            </a:extrusionClr>
          </a:sp3d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 flipH="1">
            <a:off x="-34" y="500042"/>
            <a:ext cx="2457140" cy="5929354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62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EE1BE8-7A05-45C9-A9B5-F916BC15FF96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2" r:id="rId1"/>
    <p:sldLayoutId id="2147485283" r:id="rId2"/>
    <p:sldLayoutId id="2147485284" r:id="rId3"/>
    <p:sldLayoutId id="2147485285" r:id="rId4"/>
    <p:sldLayoutId id="2147485286" r:id="rId5"/>
    <p:sldLayoutId id="2147485287" r:id="rId6"/>
    <p:sldLayoutId id="2147485288" r:id="rId7"/>
    <p:sldLayoutId id="2147485289" r:id="rId8"/>
    <p:sldLayoutId id="2147485290" r:id="rId9"/>
    <p:sldLayoutId id="2147485291" r:id="rId10"/>
    <p:sldLayoutId id="2147485292" r:id="rId11"/>
    <p:sldLayoutId id="2147485293" r:id="rId12"/>
  </p:sldLayoutIdLst>
  <p:hf sldNum="0" hdr="0" ftr="0" dt="0"/>
  <p:txStyles>
    <p:titleStyle>
      <a:lvl1pPr algn="ctr" rtl="0" eaLnBrk="1" latinLnBrk="1" hangingPunct="1">
        <a:spcBef>
          <a:spcPct val="0"/>
        </a:spcBef>
        <a:buNone/>
        <a:defRPr kumimoji="0" sz="4400" b="1" kern="1200" smtClean="0">
          <a:ln w="11430">
            <a:solidFill>
              <a:schemeClr val="tx2">
                <a:shade val="25000"/>
                <a:alpha val="75000"/>
              </a:schemeClr>
            </a:solidFill>
          </a:ln>
          <a:gradFill>
            <a:gsLst>
              <a:gs pos="0">
                <a:schemeClr val="tx2"/>
              </a:gs>
              <a:gs pos="50000">
                <a:schemeClr val="tx2"/>
              </a:gs>
              <a:gs pos="100000">
                <a:schemeClr val="tx2">
                  <a:shade val="90000"/>
                </a:schemeClr>
              </a:gs>
            </a:gsLst>
            <a:lin ang="5400000" scaled="0"/>
          </a:gradFill>
          <a:effectLst>
            <a:outerShdw blurRad="50800" dist="25400" dir="5460000" algn="tl" rotWithShape="0">
              <a:srgbClr val="000000">
                <a:alpha val="27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tx2"/>
        </a:buClr>
        <a:buSzPct val="70000"/>
        <a:buFont typeface="Wingdings"/>
        <a:buChar char="p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140000"/>
        <a:buFont typeface="Wingdings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4"/>
        </a:buClr>
        <a:buSzPct val="12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5"/>
        </a:buClr>
        <a:buSzPct val="110000"/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6"/>
        </a:buClr>
        <a:buSzPct val="9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"/>
            <a:ext cx="9906000" cy="1303815"/>
          </a:xfrm>
          <a:prstGeom prst="rect">
            <a:avLst/>
          </a:prstGeom>
          <a:noFill/>
        </p:spPr>
      </p:pic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1052961" y="2562434"/>
            <a:ext cx="7774632" cy="2057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/>
            </a:r>
            <a:b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</a:br>
            <a:r>
              <a:rPr kumimoji="0" lang="en-US" altLang="ko-KR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>2013</a:t>
            </a:r>
            <a:r>
              <a:rPr kumimoji="0" lang="ko-KR" alt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>년 </a:t>
            </a:r>
            <a:r>
              <a:rPr kumimoji="0" lang="ko-KR" altLang="en-US" sz="3200" b="1" dirty="0" smtClean="0">
                <a:latin typeface="HY헤드라인M" pitchFamily="18" charset="-127"/>
                <a:ea typeface="HY헤드라인M" pitchFamily="18" charset="-127"/>
                <a:cs typeface="+mj-cs"/>
              </a:rPr>
              <a:t>하</a:t>
            </a:r>
            <a:r>
              <a:rPr kumimoji="0" lang="ko-KR" alt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>반기 </a:t>
            </a:r>
            <a:endParaRPr kumimoji="0" lang="en-US" altLang="ko-KR" sz="32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j-cs"/>
            </a:endParaRPr>
          </a:p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j-cs"/>
            </a:endParaRPr>
          </a:p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dirty="0" smtClean="0">
                <a:latin typeface="HY헤드라인M" pitchFamily="18" charset="-127"/>
                <a:ea typeface="HY헤드라인M" pitchFamily="18" charset="-127"/>
                <a:cs typeface="+mj-cs"/>
              </a:rPr>
              <a:t>경기장 </a:t>
            </a:r>
            <a:r>
              <a:rPr kumimoji="0" lang="ko-KR" alt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>고객만족도 설문조사 결과 </a:t>
            </a:r>
            <a:r>
              <a:rPr kumimoji="0" lang="ko-KR" altLang="en-US" sz="3200" b="1" dirty="0" smtClean="0">
                <a:latin typeface="HY헤드라인M" pitchFamily="18" charset="-127"/>
                <a:ea typeface="HY헤드라인M" pitchFamily="18" charset="-127"/>
                <a:cs typeface="+mj-cs"/>
              </a:rPr>
              <a:t>보고서</a:t>
            </a:r>
            <a:endParaRPr kumimoji="0" lang="en-US" altLang="ko-KR" sz="32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j-cs"/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2313917" y="5852764"/>
            <a:ext cx="5001281" cy="9906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txBody>
          <a:bodyPr anchor="ctr" anchorCtr="0"/>
          <a:lstStyle/>
          <a:p>
            <a:pPr marL="342900" marR="0" lvl="0" indent="-342900" algn="ctr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n-cs"/>
              </a:rPr>
              <a:t>(</a:t>
            </a:r>
            <a:r>
              <a:rPr kumimoji="0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n-cs"/>
              </a:rPr>
              <a:t>재</a:t>
            </a: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n-cs"/>
              </a:rPr>
              <a:t>)</a:t>
            </a:r>
            <a:r>
              <a:rPr kumimoji="0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n-cs"/>
              </a:rPr>
              <a:t>경기도수원월드컵경기장관리재단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울릉도M" pitchFamily="18" charset="-127"/>
              <a:ea typeface="HY울릉도M" pitchFamily="18" charset="-127"/>
              <a:cs typeface="+mn-cs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860636" y="97795"/>
            <a:ext cx="18473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1120274" y="1284272"/>
          <a:ext cx="7816851" cy="5119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895"/>
                <a:gridCol w="6419956"/>
              </a:tblGrid>
              <a:tr h="39465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ko-KR" altLang="en-US" sz="1400" dirty="0" smtClean="0"/>
                        <a:t>구   분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ko-KR" altLang="en-US" sz="1400" dirty="0" smtClean="0"/>
                        <a:t>기   타   의  견  사     항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137302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ko-KR" altLang="en-US" sz="1200" b="1" dirty="0" smtClean="0"/>
                        <a:t>재  단 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경기장 </a:t>
                      </a:r>
                      <a:r>
                        <a:rPr lang="ko-KR" altLang="en-US" sz="1300" dirty="0" err="1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리모델링</a:t>
                      </a:r>
                      <a:endParaRPr lang="ko-KR" altLang="en-US" sz="1300" dirty="0">
                        <a:solidFill>
                          <a:srgbClr val="000000"/>
                        </a:solidFill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대중교통 확충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주차 무료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의자 교체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,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관리 철저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화장실 시설교체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금연구역 지정 혹은 밀폐된 흡연실 설치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그라운드 관리 철저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경기장 주변 편의시설 활성화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전광판 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: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큰 것으로 교체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, 1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개 증설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수원구단의 전용구장으로 구단이 직접 관리</a:t>
                      </a:r>
                    </a:p>
                  </a:txBody>
                  <a:tcPr marL="64770" marR="64770" marT="17907" marB="17907" anchor="ctr"/>
                </a:tc>
              </a:tr>
              <a:tr h="137302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</a:rPr>
                        <a:t>수원블루윙즈</a:t>
                      </a:r>
                      <a:endParaRPr lang="en-US" altLang="ko-KR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축구단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경기장내 매점 개선 및 확대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(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물품 가격 인하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,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품목 다양화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,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카드사용 희망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,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맥주 시원하게 등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)</a:t>
                      </a:r>
                      <a:endParaRPr lang="ko-KR" altLang="en-US" sz="1300" dirty="0">
                        <a:solidFill>
                          <a:srgbClr val="000000"/>
                        </a:solidFill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권선구도 이벤트 실시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지정석 축소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,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폐지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쓰레기통 확장 및 청소 철저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경기장내 차량 통제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(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보행자 위험</a:t>
                      </a: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)</a:t>
                      </a:r>
                      <a:endParaRPr lang="ko-KR" altLang="en-US" sz="1300" dirty="0">
                        <a:solidFill>
                          <a:srgbClr val="000000"/>
                        </a:solidFill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전광판에 응원가 바로 상영</a:t>
                      </a:r>
                    </a:p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o </a:t>
                      </a:r>
                      <a:r>
                        <a:rPr lang="ko-KR" altLang="en-US" sz="1300" dirty="0">
                          <a:solidFill>
                            <a:srgbClr val="000000"/>
                          </a:solidFill>
                          <a:latin typeface="HY강M" pitchFamily="18" charset="-127"/>
                          <a:ea typeface="HY강M" pitchFamily="18" charset="-127"/>
                        </a:rPr>
                        <a:t>임시주차장 확보</a:t>
                      </a: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860638" y="97795"/>
            <a:ext cx="18473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"/>
            <a:ext cx="9906000" cy="1014602"/>
          </a:xfrm>
          <a:prstGeom prst="rect">
            <a:avLst/>
          </a:prstGeom>
          <a:noFill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62" y="489277"/>
            <a:ext cx="2943058" cy="52322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8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기타 의견사항</a:t>
            </a:r>
            <a:endParaRPr lang="ko-KR" altLang="en-US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"/>
            <a:ext cx="9906000" cy="130381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19000" y="2182081"/>
            <a:ext cx="4758000" cy="54000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etal">
            <a:bevelT prst="relaxedInset"/>
            <a:extrusionClr>
              <a:schemeClr val="bg1"/>
            </a:extrusionClr>
          </a:sp3d>
        </p:spPr>
        <p:txBody>
          <a:bodyPr wrap="square" rtlCol="0" anchor="ctr" anchorCtr="0">
            <a:noAutofit/>
          </a:bodyPr>
          <a:lstStyle/>
          <a:p>
            <a:pPr algn="l"/>
            <a:r>
              <a:rPr lang="en-US" altLang="ko-KR" sz="2200" i="1" dirty="0" smtClean="0">
                <a:latin typeface="HY수평선B" pitchFamily="18" charset="-127"/>
                <a:ea typeface="HY수평선B" pitchFamily="18" charset="-127"/>
              </a:rPr>
              <a:t>1. </a:t>
            </a:r>
            <a:r>
              <a:rPr lang="ko-KR" altLang="en-US" sz="2200" i="1" dirty="0" smtClean="0">
                <a:latin typeface="HY수평선B" pitchFamily="18" charset="-127"/>
                <a:ea typeface="HY수평선B" pitchFamily="18" charset="-127"/>
              </a:rPr>
              <a:t>인구통계학적 분석</a:t>
            </a:r>
            <a:r>
              <a:rPr lang="en-US" altLang="ko-KR" sz="2200" i="1" dirty="0" smtClean="0">
                <a:latin typeface="HY수평선B" pitchFamily="18" charset="-127"/>
                <a:ea typeface="HY수평선B" pitchFamily="18" charset="-127"/>
              </a:rPr>
              <a:t> </a:t>
            </a:r>
            <a:endParaRPr lang="ko-KR" altLang="en-US" sz="2200" i="1" dirty="0"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8545" y="2934761"/>
            <a:ext cx="4758529" cy="54000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0"/>
            </a:lightRig>
          </a:scene3d>
          <a:sp3d prstMaterial="metal">
            <a:bevelT prst="relaxedInset"/>
            <a:extrusionClr>
              <a:schemeClr val="bg1"/>
            </a:extrusionClr>
          </a:sp3d>
        </p:spPr>
        <p:txBody>
          <a:bodyPr wrap="square" rtlCol="0" anchor="ctr" anchorCtr="0">
            <a:noAutofit/>
          </a:bodyPr>
          <a:lstStyle/>
          <a:p>
            <a:pPr algn="l"/>
            <a:r>
              <a:rPr lang="en-US" altLang="ko-KR" sz="2200" i="1" dirty="0">
                <a:latin typeface="HY수평선B" pitchFamily="18" charset="-127"/>
                <a:ea typeface="HY수평선B" pitchFamily="18" charset="-127"/>
              </a:rPr>
              <a:t>2</a:t>
            </a:r>
            <a:r>
              <a:rPr lang="en-US" altLang="ko-KR" sz="2200" i="1" dirty="0" smtClean="0">
                <a:latin typeface="HY수평선B" pitchFamily="18" charset="-127"/>
                <a:ea typeface="HY수평선B" pitchFamily="18" charset="-127"/>
              </a:rPr>
              <a:t>. </a:t>
            </a:r>
            <a:r>
              <a:rPr lang="ko-KR" altLang="en-US" sz="2200" i="1" dirty="0" smtClean="0">
                <a:latin typeface="HY수평선B" pitchFamily="18" charset="-127"/>
                <a:ea typeface="HY수평선B" pitchFamily="18" charset="-127"/>
              </a:rPr>
              <a:t>일반적 관람형태 분석</a:t>
            </a:r>
            <a:endParaRPr lang="ko-KR" altLang="en-US" sz="2200" i="1" dirty="0"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9002" y="3687441"/>
            <a:ext cx="4758529" cy="54000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0"/>
            </a:lightRig>
          </a:scene3d>
          <a:sp3d prstMaterial="metal">
            <a:bevelT prst="relaxedInset"/>
            <a:extrusionClr>
              <a:schemeClr val="bg1"/>
            </a:extrusionClr>
          </a:sp3d>
        </p:spPr>
        <p:txBody>
          <a:bodyPr wrap="square" rtlCol="0" anchor="ctr" anchorCtr="0">
            <a:noAutofit/>
          </a:bodyPr>
          <a:lstStyle/>
          <a:p>
            <a:pPr algn="l"/>
            <a:r>
              <a:rPr lang="en-US" altLang="ko-KR" sz="2200" i="1" dirty="0" smtClean="0">
                <a:latin typeface="HY수평선B" pitchFamily="18" charset="-127"/>
                <a:ea typeface="HY수평선B" pitchFamily="18" charset="-127"/>
              </a:rPr>
              <a:t>3. </a:t>
            </a:r>
            <a:r>
              <a:rPr lang="ko-KR" altLang="en-US" sz="2200" i="1" dirty="0" smtClean="0">
                <a:latin typeface="HY수평선B" pitchFamily="18" charset="-127"/>
                <a:ea typeface="HY수평선B" pitchFamily="18" charset="-127"/>
              </a:rPr>
              <a:t>경기장 이용시설 만족도</a:t>
            </a:r>
            <a:endParaRPr lang="ko-KR" altLang="en-US" sz="2200" i="1" dirty="0"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1247" y="4447077"/>
            <a:ext cx="4758529" cy="54000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0"/>
            </a:lightRig>
          </a:scene3d>
          <a:sp3d prstMaterial="metal">
            <a:bevelT prst="relaxedInset"/>
            <a:extrusionClr>
              <a:schemeClr val="bg1"/>
            </a:extrusionClr>
          </a:sp3d>
        </p:spPr>
        <p:txBody>
          <a:bodyPr wrap="square" rtlCol="0" anchor="ctr" anchorCtr="0">
            <a:noAutofit/>
          </a:bodyPr>
          <a:lstStyle/>
          <a:p>
            <a:pPr algn="l"/>
            <a:r>
              <a:rPr lang="en-US" altLang="ko-KR" sz="2200" i="1" dirty="0" smtClean="0">
                <a:latin typeface="HY수평선B" pitchFamily="18" charset="-127"/>
                <a:ea typeface="HY수평선B" pitchFamily="18" charset="-127"/>
              </a:rPr>
              <a:t>4. </a:t>
            </a:r>
            <a:r>
              <a:rPr lang="ko-KR" altLang="en-US" sz="2200" i="1" dirty="0" smtClean="0">
                <a:latin typeface="HY수평선B" pitchFamily="18" charset="-127"/>
                <a:ea typeface="HY수평선B" pitchFamily="18" charset="-127"/>
              </a:rPr>
              <a:t>설문조사 결과 요약</a:t>
            </a:r>
            <a:endParaRPr lang="ko-KR" altLang="en-US" sz="2200" i="1" dirty="0"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666000" y="1299607"/>
            <a:ext cx="1782762" cy="65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8001" tIns="50961" rIns="98001" bIns="50961">
            <a:spAutoFit/>
          </a:bodyPr>
          <a:lstStyle/>
          <a:p>
            <a:pPr defTabSz="995363">
              <a:spcBef>
                <a:spcPct val="50000"/>
              </a:spcBef>
              <a:defRPr/>
            </a:pPr>
            <a:r>
              <a:rPr lang="ko-KR" altLang="en-US" sz="3600" b="1" dirty="0" smtClean="0">
                <a:solidFill>
                  <a:srgbClr val="B4002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HY견고딕" pitchFamily="18" charset="-127"/>
              </a:rPr>
              <a:t>목    차</a:t>
            </a:r>
            <a:endParaRPr lang="en-US" altLang="ko-KR" sz="3600" b="1" dirty="0">
              <a:solidFill>
                <a:srgbClr val="B40022"/>
              </a:solidFill>
              <a:effectLst>
                <a:outerShdw blurRad="38100" dist="38100" dir="2700000" algn="tl">
                  <a:srgbClr val="C0C0C0"/>
                </a:outerShdw>
              </a:effectLst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2590" y="5163570"/>
            <a:ext cx="4758529" cy="54000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0"/>
            </a:lightRig>
          </a:scene3d>
          <a:sp3d prstMaterial="metal">
            <a:bevelT prst="relaxedInset"/>
            <a:extrusionClr>
              <a:schemeClr val="bg1"/>
            </a:extrusionClr>
          </a:sp3d>
        </p:spPr>
        <p:txBody>
          <a:bodyPr wrap="square" rtlCol="0" anchor="ctr" anchorCtr="0">
            <a:noAutofit/>
          </a:bodyPr>
          <a:lstStyle/>
          <a:p>
            <a:pPr algn="l"/>
            <a:r>
              <a:rPr lang="en-US" altLang="ko-KR" sz="2200" i="1" dirty="0" smtClean="0">
                <a:latin typeface="HY수평선B" pitchFamily="18" charset="-127"/>
                <a:ea typeface="HY수평선B" pitchFamily="18" charset="-127"/>
              </a:rPr>
              <a:t>5. </a:t>
            </a:r>
            <a:r>
              <a:rPr lang="ko-KR" altLang="en-US" sz="2200" i="1" dirty="0" smtClean="0">
                <a:latin typeface="HY수평선B" pitchFamily="18" charset="-127"/>
                <a:ea typeface="HY수평선B" pitchFamily="18" charset="-127"/>
              </a:rPr>
              <a:t>기타 의견사항</a:t>
            </a:r>
            <a:endParaRPr lang="ko-KR" altLang="en-US" sz="2200" i="1" dirty="0">
              <a:latin typeface="HY수평선B" pitchFamily="18" charset="-127"/>
              <a:ea typeface="HY수평선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Text Box 103"/>
          <p:cNvSpPr txBox="1">
            <a:spLocks noChangeArrowheads="1"/>
          </p:cNvSpPr>
          <p:nvPr/>
        </p:nvSpPr>
        <p:spPr bwMode="auto">
          <a:xfrm>
            <a:off x="660400" y="1550540"/>
            <a:ext cx="3219450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성별</a:t>
            </a:r>
            <a:r>
              <a:rPr lang="en-US" altLang="ko-KR" sz="1200" b="1" dirty="0"/>
              <a:t>, </a:t>
            </a:r>
            <a:r>
              <a:rPr lang="ko-KR" altLang="en-US" sz="1200" b="1" dirty="0" smtClean="0"/>
              <a:t>거주지</a:t>
            </a:r>
            <a:r>
              <a:rPr lang="en-US" altLang="ko-KR" sz="1200" b="1" dirty="0" smtClean="0"/>
              <a:t>,</a:t>
            </a:r>
            <a:r>
              <a:rPr lang="ko-KR" altLang="en-US" sz="1200" b="1" dirty="0" smtClean="0"/>
              <a:t> 연령대</a:t>
            </a:r>
            <a:r>
              <a:rPr lang="en-US" altLang="ko-KR" sz="1200" b="1" dirty="0" smtClean="0"/>
              <a:t>, </a:t>
            </a:r>
            <a:r>
              <a:rPr lang="ko-KR" altLang="en-US" sz="1200" b="1" dirty="0" err="1" smtClean="0"/>
              <a:t>직업군</a:t>
            </a:r>
            <a:endParaRPr lang="ko-KR" altLang="en-US" sz="1200" b="1" dirty="0"/>
          </a:p>
        </p:txBody>
      </p:sp>
      <p:sp>
        <p:nvSpPr>
          <p:cNvPr id="1061" name="Text Box 104"/>
          <p:cNvSpPr txBox="1">
            <a:spLocks noChangeArrowheads="1"/>
          </p:cNvSpPr>
          <p:nvPr/>
        </p:nvSpPr>
        <p:spPr bwMode="auto">
          <a:xfrm>
            <a:off x="806673" y="1870686"/>
            <a:ext cx="8658225" cy="1846659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wrap="square" lIns="54000" tIns="0" rIns="54000" bIns="0">
            <a:spAutoFit/>
          </a:bodyPr>
          <a:lstStyle/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 smtClean="0"/>
              <a:t>수원월드컵경기장  관람객 중 </a:t>
            </a:r>
            <a:r>
              <a:rPr lang="ko-KR" altLang="en-US" sz="1200" dirty="0" smtClean="0">
                <a:solidFill>
                  <a:srgbClr val="0000FF"/>
                </a:solidFill>
              </a:rPr>
              <a:t>남성 </a:t>
            </a:r>
            <a:r>
              <a:rPr lang="en-US" altLang="ko-KR" sz="1200" dirty="0" smtClean="0">
                <a:solidFill>
                  <a:srgbClr val="0000FF"/>
                </a:solidFill>
              </a:rPr>
              <a:t>68.7%, </a:t>
            </a:r>
            <a:r>
              <a:rPr lang="ko-KR" altLang="en-US" sz="1200" dirty="0" smtClean="0"/>
              <a:t>여성 </a:t>
            </a:r>
            <a:r>
              <a:rPr lang="en-US" altLang="ko-KR" sz="1200" dirty="0" smtClean="0"/>
              <a:t>31.3%</a:t>
            </a:r>
            <a:r>
              <a:rPr lang="ko-KR" altLang="en-US" sz="1200" dirty="0" smtClean="0"/>
              <a:t>의 비율을 나타냄 </a:t>
            </a:r>
            <a:endParaRPr lang="en-US" altLang="ko-KR" sz="1200" dirty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/>
              <a:t>경기장 </a:t>
            </a:r>
            <a:r>
              <a:rPr lang="ko-KR" altLang="en-US" sz="1200" dirty="0" smtClean="0"/>
              <a:t>관람객 중 수원시민이 </a:t>
            </a:r>
            <a:r>
              <a:rPr lang="en-US" altLang="ko-KR" sz="1200" dirty="0" smtClean="0"/>
              <a:t>47.3%, </a:t>
            </a:r>
            <a:r>
              <a:rPr lang="ko-KR" altLang="en-US" sz="1200" dirty="0" err="1" smtClean="0">
                <a:solidFill>
                  <a:srgbClr val="0000FF"/>
                </a:solidFill>
              </a:rPr>
              <a:t>비수원</a:t>
            </a:r>
            <a:r>
              <a:rPr lang="ko-KR" altLang="en-US" sz="1200" dirty="0" smtClean="0">
                <a:solidFill>
                  <a:srgbClr val="0000FF"/>
                </a:solidFill>
              </a:rPr>
              <a:t> 관람객이 </a:t>
            </a:r>
            <a:r>
              <a:rPr lang="en-US" altLang="ko-KR" sz="1200" dirty="0" smtClean="0">
                <a:solidFill>
                  <a:srgbClr val="0000FF"/>
                </a:solidFill>
              </a:rPr>
              <a:t>52.7%</a:t>
            </a:r>
            <a:r>
              <a:rPr lang="ko-KR" altLang="en-US" sz="1200" dirty="0" smtClean="0"/>
              <a:t>를 차지함 </a:t>
            </a:r>
            <a:endParaRPr lang="ko-KR" altLang="en-US" sz="1200" dirty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/>
              <a:t>경기장 </a:t>
            </a:r>
            <a:r>
              <a:rPr lang="ko-KR" altLang="en-US" sz="1200" dirty="0" smtClean="0"/>
              <a:t>관람객의 </a:t>
            </a:r>
            <a:r>
              <a:rPr lang="ko-KR" altLang="en-US" sz="1200" dirty="0"/>
              <a:t>연령대는 </a:t>
            </a:r>
            <a:r>
              <a:rPr lang="en-US" altLang="ko-KR" sz="1200" dirty="0" smtClean="0">
                <a:solidFill>
                  <a:srgbClr val="0000FF"/>
                </a:solidFill>
              </a:rPr>
              <a:t>20</a:t>
            </a:r>
            <a:r>
              <a:rPr lang="ko-KR" altLang="en-US" sz="1200" dirty="0" smtClean="0">
                <a:solidFill>
                  <a:srgbClr val="0000FF"/>
                </a:solidFill>
              </a:rPr>
              <a:t>대</a:t>
            </a:r>
            <a:r>
              <a:rPr lang="en-US" altLang="ko-KR" sz="1200" dirty="0" smtClean="0">
                <a:solidFill>
                  <a:srgbClr val="0000FF"/>
                </a:solidFill>
              </a:rPr>
              <a:t>(32.7%), </a:t>
            </a:r>
            <a:r>
              <a:rPr lang="en-US" altLang="ko-KR" sz="1200" dirty="0" smtClean="0"/>
              <a:t>40</a:t>
            </a:r>
            <a:r>
              <a:rPr lang="ko-KR" altLang="en-US" sz="1200" dirty="0" smtClean="0"/>
              <a:t>대</a:t>
            </a:r>
            <a:r>
              <a:rPr lang="en-US" altLang="ko-KR" sz="1200" dirty="0" smtClean="0"/>
              <a:t>(22.3%), 30</a:t>
            </a:r>
            <a:r>
              <a:rPr lang="ko-KR" altLang="en-US" sz="1200" dirty="0" smtClean="0"/>
              <a:t>대</a:t>
            </a:r>
            <a:r>
              <a:rPr lang="en-US" altLang="ko-KR" sz="1200" dirty="0" smtClean="0"/>
              <a:t>(21%), 10</a:t>
            </a:r>
            <a:r>
              <a:rPr lang="ko-KR" altLang="en-US" sz="1200" dirty="0" smtClean="0"/>
              <a:t>대</a:t>
            </a:r>
            <a:r>
              <a:rPr lang="en-US" altLang="ko-KR" sz="1200" dirty="0" smtClean="0"/>
              <a:t>(19.7%), 50</a:t>
            </a:r>
            <a:r>
              <a:rPr lang="ko-KR" altLang="en-US" sz="1200" dirty="0"/>
              <a:t>대 이상</a:t>
            </a:r>
            <a:r>
              <a:rPr lang="en-US" altLang="ko-KR" sz="1200" dirty="0" smtClean="0"/>
              <a:t>(4.3%) </a:t>
            </a:r>
            <a:r>
              <a:rPr lang="ko-KR" altLang="en-US" sz="1200" dirty="0" smtClean="0"/>
              <a:t>순으로 조사됨</a:t>
            </a:r>
            <a:endParaRPr lang="en-US" altLang="ko-KR" sz="1200" dirty="0" smtClean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 smtClean="0"/>
              <a:t>경기장 관람객의 </a:t>
            </a:r>
            <a:r>
              <a:rPr lang="ko-KR" altLang="en-US" sz="1200" dirty="0" err="1" smtClean="0"/>
              <a:t>직업군은</a:t>
            </a:r>
            <a:r>
              <a:rPr lang="ko-KR" altLang="en-US" sz="1200" dirty="0" smtClean="0"/>
              <a:t> </a:t>
            </a:r>
            <a:r>
              <a:rPr lang="ko-KR" altLang="en-US" sz="1200" dirty="0" smtClean="0">
                <a:solidFill>
                  <a:srgbClr val="0000FF"/>
                </a:solidFill>
              </a:rPr>
              <a:t>직장인</a:t>
            </a:r>
            <a:r>
              <a:rPr lang="en-US" altLang="ko-KR" sz="1200" dirty="0" smtClean="0">
                <a:solidFill>
                  <a:srgbClr val="0000FF"/>
                </a:solidFill>
              </a:rPr>
              <a:t>(40.3%), </a:t>
            </a:r>
            <a:r>
              <a:rPr lang="ko-KR" altLang="en-US" sz="1200" dirty="0" smtClean="0"/>
              <a:t>학생</a:t>
            </a:r>
            <a:r>
              <a:rPr lang="en-US" altLang="ko-KR" sz="1200" dirty="0" smtClean="0"/>
              <a:t>(36%), </a:t>
            </a:r>
            <a:r>
              <a:rPr lang="ko-KR" altLang="en-US" sz="1200" dirty="0" smtClean="0"/>
              <a:t>전문직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자영업</a:t>
            </a:r>
            <a:r>
              <a:rPr lang="en-US" altLang="ko-KR" sz="1200" dirty="0" smtClean="0"/>
              <a:t>(14.7%), </a:t>
            </a:r>
            <a:r>
              <a:rPr lang="ko-KR" altLang="en-US" sz="1200" dirty="0" smtClean="0"/>
              <a:t>무직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가사</a:t>
            </a:r>
            <a:r>
              <a:rPr lang="en-US" altLang="ko-KR" sz="1200" dirty="0" smtClean="0"/>
              <a:t>(6%), </a:t>
            </a:r>
            <a:r>
              <a:rPr lang="ko-KR" altLang="en-US" sz="1200" dirty="0" smtClean="0"/>
              <a:t>기타</a:t>
            </a:r>
            <a:r>
              <a:rPr lang="en-US" altLang="ko-KR" sz="1200" dirty="0" smtClean="0"/>
              <a:t>(3%)</a:t>
            </a:r>
            <a:r>
              <a:rPr lang="ko-KR" altLang="en-US" sz="1200" dirty="0" smtClean="0"/>
              <a:t>순으로 집계됨</a:t>
            </a:r>
            <a:endParaRPr lang="en-US" altLang="ko-KR" sz="1200" dirty="0" smtClean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</a:pPr>
            <a:r>
              <a:rPr lang="ko-KR" altLang="en-US" sz="1200" dirty="0" smtClean="0"/>
              <a:t>☞관중 성별 비율은 남성이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거주지 비율은 </a:t>
            </a:r>
            <a:r>
              <a:rPr lang="ko-KR" altLang="en-US" sz="1200" dirty="0" err="1" smtClean="0"/>
              <a:t>비수원이</a:t>
            </a:r>
            <a:r>
              <a:rPr lang="ko-KR" altLang="en-US" sz="1200" dirty="0" smtClean="0"/>
              <a:t> 높게 나타남</a:t>
            </a:r>
            <a:endParaRPr lang="en-US" altLang="ko-KR" sz="1200" dirty="0" smtClean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</a:pPr>
            <a:r>
              <a:rPr lang="ko-KR" altLang="en-US" sz="1200" dirty="0" smtClean="0"/>
              <a:t>☞관중의 연령은 </a:t>
            </a:r>
            <a:r>
              <a:rPr lang="en-US" altLang="ko-KR" sz="1200" dirty="0" smtClean="0"/>
              <a:t>20</a:t>
            </a:r>
            <a:r>
              <a:rPr lang="ko-KR" altLang="en-US" sz="1200" dirty="0" smtClean="0"/>
              <a:t>대</a:t>
            </a:r>
            <a:r>
              <a:rPr lang="en-US" altLang="ko-KR" sz="1200" dirty="0" smtClean="0"/>
              <a:t>, 40</a:t>
            </a:r>
            <a:r>
              <a:rPr lang="ko-KR" altLang="en-US" sz="1200" dirty="0" smtClean="0"/>
              <a:t>대</a:t>
            </a:r>
            <a:r>
              <a:rPr lang="en-US" altLang="ko-KR" sz="1200" dirty="0" smtClean="0"/>
              <a:t>,30</a:t>
            </a:r>
            <a:r>
              <a:rPr lang="ko-KR" altLang="en-US" sz="1200" dirty="0" smtClean="0"/>
              <a:t>대 순으로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직업은 직장인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학생 순으로 조사됨</a:t>
            </a:r>
          </a:p>
        </p:txBody>
      </p:sp>
      <p:pic>
        <p:nvPicPr>
          <p:cNvPr id="42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"/>
            <a:ext cx="9906000" cy="1303815"/>
          </a:xfrm>
          <a:prstGeom prst="rect">
            <a:avLst/>
          </a:prstGeom>
          <a:noFill/>
        </p:spPr>
      </p:pic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563" y="777375"/>
            <a:ext cx="3215646" cy="52322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인구통계학적 분석</a:t>
            </a:r>
            <a:endParaRPr lang="ko-KR" altLang="en-US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6" name="차트 15"/>
          <p:cNvGraphicFramePr/>
          <p:nvPr/>
        </p:nvGraphicFramePr>
        <p:xfrm>
          <a:off x="7293972" y="4417888"/>
          <a:ext cx="2612028" cy="2044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차트 16"/>
          <p:cNvGraphicFramePr/>
          <p:nvPr/>
        </p:nvGraphicFramePr>
        <p:xfrm>
          <a:off x="0" y="4401599"/>
          <a:ext cx="2612028" cy="2044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차트 17"/>
          <p:cNvGraphicFramePr/>
          <p:nvPr/>
        </p:nvGraphicFramePr>
        <p:xfrm>
          <a:off x="2445328" y="4415454"/>
          <a:ext cx="2612028" cy="2044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차트 18"/>
          <p:cNvGraphicFramePr/>
          <p:nvPr/>
        </p:nvGraphicFramePr>
        <p:xfrm>
          <a:off x="4864809" y="4413271"/>
          <a:ext cx="2612028" cy="2044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96877" y="3991914"/>
            <a:ext cx="124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성별</a:t>
            </a:r>
            <a:endParaRPr lang="ko-KR" alt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3121422" y="4003693"/>
            <a:ext cx="124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거주지</a:t>
            </a:r>
            <a:endParaRPr lang="ko-KR" alt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531666" y="3999435"/>
            <a:ext cx="124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연령</a:t>
            </a:r>
            <a:endParaRPr lang="ko-KR" alt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7946960" y="4013295"/>
            <a:ext cx="124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직업</a:t>
            </a:r>
            <a:endParaRPr lang="ko-KR" altLang="en-US" sz="1400" dirty="0"/>
          </a:p>
        </p:txBody>
      </p:sp>
      <p:sp>
        <p:nvSpPr>
          <p:cNvPr id="25" name="Text Box 226"/>
          <p:cNvSpPr txBox="1">
            <a:spLocks noChangeArrowheads="1"/>
          </p:cNvSpPr>
          <p:nvPr/>
        </p:nvSpPr>
        <p:spPr bwMode="auto">
          <a:xfrm>
            <a:off x="8591410" y="6244140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N=300 </a:t>
            </a:r>
            <a:r>
              <a:rPr lang="en-US" altLang="ko-KR" dirty="0"/>
              <a:t>/ 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548228" y="1517650"/>
            <a:ext cx="3744374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경기 </a:t>
            </a:r>
            <a:r>
              <a:rPr lang="ko-KR" altLang="en-US" sz="1200" b="1" dirty="0" smtClean="0"/>
              <a:t>관람횟수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교통수단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관람 동반형태</a:t>
            </a:r>
            <a:endParaRPr lang="ko-KR" altLang="en-US" sz="1200" b="1" dirty="0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721262" y="1811071"/>
            <a:ext cx="9184738" cy="1181862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wrap="square" lIns="54000" tIns="0" rIns="54000" bIns="0">
            <a:spAutoFit/>
          </a:bodyPr>
          <a:lstStyle/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/>
              <a:t>프로축구경기 </a:t>
            </a:r>
            <a:r>
              <a:rPr lang="ko-KR" altLang="en-US" sz="1200" dirty="0" smtClean="0"/>
              <a:t>평균 관람횟수는 </a:t>
            </a:r>
            <a:r>
              <a:rPr lang="en-US" altLang="ko-KR" sz="1200" dirty="0" smtClean="0"/>
              <a:t>10</a:t>
            </a:r>
            <a:r>
              <a:rPr lang="ko-KR" altLang="en-US" sz="1200" dirty="0" err="1" smtClean="0"/>
              <a:t>회이상</a:t>
            </a:r>
            <a:r>
              <a:rPr lang="en-US" altLang="ko-KR" sz="1200" dirty="0" smtClean="0"/>
              <a:t>(59.3%), 3~5</a:t>
            </a:r>
            <a:r>
              <a:rPr lang="ko-KR" altLang="en-US" sz="1200" dirty="0" smtClean="0"/>
              <a:t>회</a:t>
            </a:r>
            <a:r>
              <a:rPr lang="en-US" altLang="ko-KR" sz="1200" dirty="0" smtClean="0"/>
              <a:t>(16.3%), 1~2</a:t>
            </a:r>
            <a:r>
              <a:rPr lang="ko-KR" altLang="en-US" sz="1200" dirty="0" smtClean="0"/>
              <a:t>회</a:t>
            </a:r>
            <a:r>
              <a:rPr lang="en-US" altLang="ko-KR" sz="1200" dirty="0" smtClean="0"/>
              <a:t>(14.3%), 6~9</a:t>
            </a:r>
            <a:r>
              <a:rPr lang="ko-KR" altLang="en-US" sz="1200" dirty="0" smtClean="0"/>
              <a:t>회</a:t>
            </a:r>
            <a:r>
              <a:rPr lang="en-US" altLang="ko-KR" sz="1200" dirty="0" smtClean="0"/>
              <a:t>(10%) </a:t>
            </a:r>
            <a:r>
              <a:rPr lang="ko-KR" altLang="en-US" sz="1200" dirty="0" smtClean="0"/>
              <a:t>순으로 나타남</a:t>
            </a:r>
            <a:endParaRPr lang="en-US" altLang="ko-KR" sz="1200" dirty="0" smtClean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 smtClean="0"/>
              <a:t>경기장 </a:t>
            </a:r>
            <a:r>
              <a:rPr lang="ko-KR" altLang="en-US" sz="1200" dirty="0" err="1" smtClean="0"/>
              <a:t>방문시</a:t>
            </a:r>
            <a:r>
              <a:rPr lang="ko-KR" altLang="en-US" sz="1200" dirty="0" smtClean="0"/>
              <a:t> 교통수단은 자가용</a:t>
            </a:r>
            <a:r>
              <a:rPr lang="en-US" altLang="ko-KR" sz="1200" dirty="0" smtClean="0"/>
              <a:t>(49.7%), </a:t>
            </a:r>
            <a:r>
              <a:rPr lang="ko-KR" altLang="en-US" sz="1200" dirty="0" smtClean="0"/>
              <a:t>대중교통</a:t>
            </a:r>
            <a:r>
              <a:rPr lang="en-US" altLang="ko-KR" sz="1200" dirty="0" smtClean="0"/>
              <a:t>(41.3%), </a:t>
            </a:r>
            <a:r>
              <a:rPr lang="ko-KR" altLang="en-US" sz="1200" dirty="0" smtClean="0"/>
              <a:t>기타</a:t>
            </a:r>
            <a:r>
              <a:rPr lang="en-US" altLang="ko-KR" sz="1200" dirty="0" smtClean="0"/>
              <a:t>(9%)</a:t>
            </a:r>
            <a:r>
              <a:rPr lang="ko-KR" altLang="en-US" sz="1200" dirty="0" smtClean="0"/>
              <a:t>순으로 집계됨</a:t>
            </a:r>
            <a:endParaRPr lang="en-US" altLang="ko-KR" sz="1200" dirty="0" smtClean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 smtClean="0"/>
              <a:t>관람 동반형태는 친구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직장동료</a:t>
            </a:r>
            <a:r>
              <a:rPr lang="en-US" altLang="ko-KR" sz="1200" dirty="0" smtClean="0"/>
              <a:t>(43%), </a:t>
            </a:r>
            <a:r>
              <a:rPr lang="ko-KR" altLang="en-US" sz="1200" dirty="0" smtClean="0"/>
              <a:t>가족</a:t>
            </a:r>
            <a:r>
              <a:rPr lang="en-US" altLang="ko-KR" sz="1200" dirty="0" smtClean="0"/>
              <a:t>(42.7%), </a:t>
            </a:r>
            <a:r>
              <a:rPr lang="ko-KR" altLang="en-US" sz="1200" dirty="0" smtClean="0"/>
              <a:t>연인</a:t>
            </a:r>
            <a:r>
              <a:rPr lang="en-US" altLang="ko-KR" sz="1200" dirty="0" smtClean="0"/>
              <a:t>(12%)</a:t>
            </a:r>
            <a:r>
              <a:rPr lang="ko-KR" altLang="en-US" sz="1200" dirty="0" smtClean="0"/>
              <a:t>순으로 조사됨</a:t>
            </a:r>
            <a:endParaRPr lang="en-US" altLang="ko-KR" sz="1200" dirty="0" smtClean="0"/>
          </a:p>
          <a:p>
            <a:pPr>
              <a:lnSpc>
                <a:spcPct val="150000"/>
              </a:lnSpc>
            </a:pPr>
            <a:r>
              <a:rPr lang="ko-KR" altLang="en-US" sz="1200" b="1" dirty="0" smtClean="0"/>
              <a:t>☞ 추운 날씨로 인해 가족단위 자가용 방문객은 감소하고 </a:t>
            </a:r>
            <a:r>
              <a:rPr lang="en-US" altLang="ko-KR" sz="1200" b="1" dirty="0" smtClean="0"/>
              <a:t>20,30</a:t>
            </a:r>
            <a:r>
              <a:rPr lang="ko-KR" altLang="en-US" sz="1200" b="1" dirty="0" smtClean="0"/>
              <a:t>대의 청년층이 친구와 방문하여 대중교통 이용이 상승한 것으로 판단됨 </a:t>
            </a:r>
            <a:endParaRPr lang="ko-KR" altLang="en-US" sz="1200" b="1" dirty="0"/>
          </a:p>
        </p:txBody>
      </p:sp>
      <p:sp>
        <p:nvSpPr>
          <p:cNvPr id="485381" name="AutoShape 5"/>
          <p:cNvSpPr>
            <a:spLocks noChangeArrowheads="1"/>
          </p:cNvSpPr>
          <p:nvPr/>
        </p:nvSpPr>
        <p:spPr bwMode="auto">
          <a:xfrm>
            <a:off x="948326" y="3120140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경기 관람횟수</a:t>
            </a:r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675347" y="3437361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N=300 </a:t>
            </a:r>
            <a:r>
              <a:rPr lang="en-US" altLang="ko-KR" dirty="0"/>
              <a:t>/ %)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3465850" y="3992367"/>
            <a:ext cx="6731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 dirty="0" smtClean="0"/>
              <a:t>3-5</a:t>
            </a:r>
            <a:r>
              <a:rPr lang="ko-KR" altLang="en-US" sz="1000" b="1" dirty="0" smtClean="0"/>
              <a:t>회</a:t>
            </a:r>
            <a:endParaRPr lang="ko-KR" altLang="en-US" sz="1000" b="1" dirty="0"/>
          </a:p>
        </p:txBody>
      </p:sp>
      <p:sp>
        <p:nvSpPr>
          <p:cNvPr id="3164" name="Text Box 101"/>
          <p:cNvSpPr txBox="1">
            <a:spLocks noChangeArrowheads="1"/>
          </p:cNvSpPr>
          <p:nvPr/>
        </p:nvSpPr>
        <p:spPr bwMode="auto">
          <a:xfrm>
            <a:off x="3306194" y="5099768"/>
            <a:ext cx="774700" cy="246063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 dirty="0" smtClean="0"/>
              <a:t>6-9</a:t>
            </a:r>
            <a:r>
              <a:rPr lang="ko-KR" altLang="en-US" sz="1000" b="1" dirty="0" smtClean="0"/>
              <a:t>회</a:t>
            </a:r>
            <a:endParaRPr lang="ko-KR" altLang="en-US" sz="1000" b="1" dirty="0"/>
          </a:p>
        </p:txBody>
      </p:sp>
      <p:sp>
        <p:nvSpPr>
          <p:cNvPr id="3165" name="Text Box 102"/>
          <p:cNvSpPr txBox="1">
            <a:spLocks noChangeArrowheads="1"/>
          </p:cNvSpPr>
          <p:nvPr/>
        </p:nvSpPr>
        <p:spPr bwMode="auto">
          <a:xfrm>
            <a:off x="891041" y="3739241"/>
            <a:ext cx="893762" cy="246063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 dirty="0" smtClean="0"/>
              <a:t>10</a:t>
            </a:r>
            <a:r>
              <a:rPr lang="ko-KR" altLang="en-US" sz="1000" b="1" dirty="0" smtClean="0"/>
              <a:t>회 </a:t>
            </a:r>
            <a:r>
              <a:rPr lang="ko-KR" altLang="en-US" sz="1000" b="1" dirty="0"/>
              <a:t>이상</a:t>
            </a:r>
          </a:p>
        </p:txBody>
      </p:sp>
      <p:sp>
        <p:nvSpPr>
          <p:cNvPr id="3166" name="Text Box 103"/>
          <p:cNvSpPr txBox="1">
            <a:spLocks noChangeArrowheads="1"/>
          </p:cNvSpPr>
          <p:nvPr/>
        </p:nvSpPr>
        <p:spPr bwMode="auto">
          <a:xfrm>
            <a:off x="2751985" y="3589708"/>
            <a:ext cx="685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 dirty="0" smtClean="0"/>
              <a:t>1-2</a:t>
            </a:r>
            <a:r>
              <a:rPr lang="ko-KR" altLang="en-US" sz="1000" b="1" dirty="0" smtClean="0"/>
              <a:t>회</a:t>
            </a:r>
            <a:endParaRPr lang="ko-KR" altLang="en-US" sz="1000" b="1" dirty="0"/>
          </a:p>
        </p:txBody>
      </p:sp>
      <p:pic>
        <p:nvPicPr>
          <p:cNvPr id="17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"/>
            <a:ext cx="9906000" cy="1322358"/>
          </a:xfrm>
          <a:prstGeom prst="rect">
            <a:avLst/>
          </a:prstGeom>
          <a:noFill/>
        </p:spPr>
      </p:pic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58" y="791443"/>
            <a:ext cx="3586704" cy="52322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8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일반적 관람형태 </a:t>
            </a:r>
            <a:r>
              <a:rPr lang="ko-KR" altLang="en-US" sz="2800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분석</a:t>
            </a:r>
            <a:endParaRPr lang="ko-KR" altLang="en-US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652189" y="5514534"/>
          <a:ext cx="3596253" cy="1157052"/>
        </p:xfrm>
        <a:graphic>
          <a:graphicData uri="http://schemas.openxmlformats.org/drawingml/2006/table">
            <a:tbl>
              <a:tblPr/>
              <a:tblGrid>
                <a:gridCol w="487293"/>
                <a:gridCol w="487374"/>
                <a:gridCol w="609906"/>
                <a:gridCol w="590844"/>
                <a:gridCol w="647113"/>
                <a:gridCol w="773723"/>
              </a:tblGrid>
              <a:tr h="358752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구분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1-2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3-5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6-9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회이상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661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59.3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1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63.1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1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5602389" y="4474167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관람 동반형태</a:t>
            </a:r>
            <a:endParaRPr lang="ko-KR" altLang="en-US" sz="1200" b="1" dirty="0">
              <a:solidFill>
                <a:schemeClr val="bg1"/>
              </a:solidFill>
              <a:cs typeface="한컴돋움" pitchFamily="18" charset="2"/>
            </a:endParaRPr>
          </a:p>
        </p:txBody>
      </p:sp>
      <p:graphicFrame>
        <p:nvGraphicFramePr>
          <p:cNvPr id="21" name="Object 407"/>
          <p:cNvGraphicFramePr>
            <a:graphicFrameLocks noChangeAspect="1"/>
          </p:cNvGraphicFramePr>
          <p:nvPr/>
        </p:nvGraphicFramePr>
        <p:xfrm>
          <a:off x="5903668" y="4882736"/>
          <a:ext cx="2466609" cy="1799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103"/>
          <p:cNvSpPr txBox="1">
            <a:spLocks noChangeArrowheads="1"/>
          </p:cNvSpPr>
          <p:nvPr/>
        </p:nvSpPr>
        <p:spPr bwMode="auto">
          <a:xfrm>
            <a:off x="6723068" y="4834235"/>
            <a:ext cx="685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smtClean="0"/>
              <a:t>혼자</a:t>
            </a:r>
            <a:endParaRPr lang="ko-KR" altLang="en-US" sz="1000" b="1" dirty="0"/>
          </a:p>
        </p:txBody>
      </p:sp>
      <p:sp>
        <p:nvSpPr>
          <p:cNvPr id="23" name="Text Box 103"/>
          <p:cNvSpPr txBox="1">
            <a:spLocks noChangeArrowheads="1"/>
          </p:cNvSpPr>
          <p:nvPr/>
        </p:nvSpPr>
        <p:spPr bwMode="auto">
          <a:xfrm>
            <a:off x="6249902" y="5853278"/>
            <a:ext cx="985318" cy="246221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smtClean="0"/>
              <a:t>친구</a:t>
            </a:r>
            <a:r>
              <a:rPr lang="en-US" altLang="ko-KR" sz="1000" b="1" dirty="0" smtClean="0"/>
              <a:t>/</a:t>
            </a:r>
            <a:r>
              <a:rPr lang="ko-KR" altLang="en-US" sz="1000" b="1" dirty="0" smtClean="0"/>
              <a:t>직장동료</a:t>
            </a:r>
            <a:endParaRPr lang="ko-KR" altLang="en-US" sz="1000" b="1" dirty="0"/>
          </a:p>
        </p:txBody>
      </p:sp>
      <p:sp>
        <p:nvSpPr>
          <p:cNvPr id="24" name="Text Box 103"/>
          <p:cNvSpPr txBox="1">
            <a:spLocks noChangeArrowheads="1"/>
          </p:cNvSpPr>
          <p:nvPr/>
        </p:nvSpPr>
        <p:spPr bwMode="auto">
          <a:xfrm>
            <a:off x="6294660" y="5089102"/>
            <a:ext cx="685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smtClean="0"/>
              <a:t>연인</a:t>
            </a:r>
            <a:endParaRPr lang="ko-KR" altLang="en-US" sz="1000" b="1" dirty="0"/>
          </a:p>
        </p:txBody>
      </p:sp>
      <p:sp>
        <p:nvSpPr>
          <p:cNvPr id="25" name="Text Box 103"/>
          <p:cNvSpPr txBox="1">
            <a:spLocks noChangeArrowheads="1"/>
          </p:cNvSpPr>
          <p:nvPr/>
        </p:nvSpPr>
        <p:spPr bwMode="auto">
          <a:xfrm>
            <a:off x="7212864" y="5391489"/>
            <a:ext cx="685800" cy="246221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smtClean="0"/>
              <a:t>가족</a:t>
            </a:r>
            <a:endParaRPr lang="ko-KR" altLang="en-US" sz="1000" b="1" dirty="0"/>
          </a:p>
        </p:txBody>
      </p:sp>
      <p:sp>
        <p:nvSpPr>
          <p:cNvPr id="26" name="AutoShape 5"/>
          <p:cNvSpPr>
            <a:spLocks noChangeArrowheads="1"/>
          </p:cNvSpPr>
          <p:nvPr/>
        </p:nvSpPr>
        <p:spPr bwMode="auto">
          <a:xfrm>
            <a:off x="5628177" y="3115419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경기장 </a:t>
            </a:r>
            <a:r>
              <a:rPr lang="ko-KR" altLang="en-US" sz="1200" b="1" dirty="0" err="1" smtClean="0">
                <a:solidFill>
                  <a:schemeClr val="bg1"/>
                </a:solidFill>
                <a:cs typeface="한컴돋움" pitchFamily="18" charset="2"/>
              </a:rPr>
              <a:t>방문시</a:t>
            </a: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 교통수단</a:t>
            </a:r>
            <a:endParaRPr lang="ko-KR" altLang="en-US" sz="1200" b="1" dirty="0">
              <a:solidFill>
                <a:schemeClr val="bg1"/>
              </a:solidFill>
              <a:cs typeface="한컴돋움" pitchFamily="18" charset="2"/>
            </a:endParaRPr>
          </a:p>
        </p:txBody>
      </p:sp>
      <p:graphicFrame>
        <p:nvGraphicFramePr>
          <p:cNvPr id="27" name="Group 32"/>
          <p:cNvGraphicFramePr>
            <a:graphicFrameLocks noGrp="1"/>
          </p:cNvGraphicFramePr>
          <p:nvPr/>
        </p:nvGraphicFramePr>
        <p:xfrm>
          <a:off x="4906037" y="3474711"/>
          <a:ext cx="4403726" cy="858202"/>
        </p:xfrm>
        <a:graphic>
          <a:graphicData uri="http://schemas.openxmlformats.org/drawingml/2006/table">
            <a:tbl>
              <a:tblPr/>
              <a:tblGrid>
                <a:gridCol w="1096962"/>
                <a:gridCol w="723900"/>
                <a:gridCol w="668338"/>
                <a:gridCol w="646112"/>
                <a:gridCol w="657225"/>
                <a:gridCol w="611189"/>
              </a:tblGrid>
              <a:tr h="28135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구분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대중교통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자가용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도보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택시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자전거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/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오토바이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475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인원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명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124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149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16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비율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(%)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41.3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49.7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7.0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1.7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0.3</a:t>
                      </a:r>
                    </a:p>
                  </a:txBody>
                  <a:tcPr marL="72001" marR="72001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" name="Line 14"/>
          <p:cNvSpPr>
            <a:spLocks noChangeShapeType="1"/>
          </p:cNvSpPr>
          <p:nvPr/>
        </p:nvSpPr>
        <p:spPr bwMode="auto">
          <a:xfrm flipH="1">
            <a:off x="4670478" y="3250934"/>
            <a:ext cx="2397" cy="3262408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8536843" y="6332961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N=300 </a:t>
            </a:r>
            <a:r>
              <a:rPr lang="en-US" altLang="ko-KR" dirty="0"/>
              <a:t>/ %)</a:t>
            </a:r>
          </a:p>
        </p:txBody>
      </p:sp>
      <p:graphicFrame>
        <p:nvGraphicFramePr>
          <p:cNvPr id="29" name="차트 28"/>
          <p:cNvGraphicFramePr/>
          <p:nvPr/>
        </p:nvGraphicFramePr>
        <p:xfrm>
          <a:off x="680330" y="2897947"/>
          <a:ext cx="3328963" cy="3530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1026"/>
          <p:cNvSpPr txBox="1">
            <a:spLocks noChangeArrowheads="1"/>
          </p:cNvSpPr>
          <p:nvPr/>
        </p:nvSpPr>
        <p:spPr bwMode="auto">
          <a:xfrm>
            <a:off x="619125" y="1520470"/>
            <a:ext cx="3219450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</a:t>
            </a:r>
            <a:r>
              <a:rPr lang="ko-KR" altLang="en-US" sz="1200" b="1" dirty="0" smtClean="0"/>
              <a:t>추후 관람계획</a:t>
            </a:r>
            <a:endParaRPr lang="ko-KR" altLang="en-US" sz="1200" b="1" dirty="0"/>
          </a:p>
        </p:txBody>
      </p:sp>
      <p:sp>
        <p:nvSpPr>
          <p:cNvPr id="25605" name="Text Box 1027"/>
          <p:cNvSpPr txBox="1">
            <a:spLocks noChangeArrowheads="1"/>
          </p:cNvSpPr>
          <p:nvPr/>
        </p:nvSpPr>
        <p:spPr bwMode="auto">
          <a:xfrm>
            <a:off x="792163" y="1812978"/>
            <a:ext cx="8659812" cy="502189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 smtClean="0"/>
              <a:t>추후 관람계획은 </a:t>
            </a:r>
            <a:r>
              <a:rPr lang="en-US" altLang="ko-KR" dirty="0" smtClean="0"/>
              <a:t>90.3%</a:t>
            </a:r>
            <a:r>
              <a:rPr lang="ko-KR" altLang="en-US" dirty="0" smtClean="0"/>
              <a:t>가 그렇다고 응답하여 재방문 계획이 매우 높게 나타남</a:t>
            </a:r>
            <a:endParaRPr lang="en-US" altLang="ko-KR" dirty="0" smtClean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en-US" altLang="ko-KR" dirty="0" smtClean="0"/>
              <a:t>10</a:t>
            </a:r>
            <a:r>
              <a:rPr lang="ko-KR" altLang="en-US" dirty="0" smtClean="0"/>
              <a:t>대</a:t>
            </a:r>
            <a:r>
              <a:rPr lang="en-US" altLang="ko-KR" dirty="0" smtClean="0"/>
              <a:t>~20</a:t>
            </a:r>
            <a:r>
              <a:rPr lang="ko-KR" altLang="en-US" dirty="0" smtClean="0"/>
              <a:t>대의 잠재고객을 충성도가  높은 고객으로 전환하기 위해 마케팅이 필요함</a:t>
            </a:r>
            <a:endParaRPr lang="en-US" altLang="ko-KR" dirty="0" smtClean="0"/>
          </a:p>
        </p:txBody>
      </p:sp>
      <p:graphicFrame>
        <p:nvGraphicFramePr>
          <p:cNvPr id="15" name="Group 124"/>
          <p:cNvGraphicFramePr>
            <a:graphicFrameLocks noGrp="1"/>
          </p:cNvGraphicFramePr>
          <p:nvPr/>
        </p:nvGraphicFramePr>
        <p:xfrm>
          <a:off x="1270836" y="2769909"/>
          <a:ext cx="5375842" cy="3493684"/>
        </p:xfrm>
        <a:graphic>
          <a:graphicData uri="http://schemas.openxmlformats.org/drawingml/2006/table">
            <a:tbl>
              <a:tblPr/>
              <a:tblGrid>
                <a:gridCol w="719091"/>
                <a:gridCol w="1431247"/>
                <a:gridCol w="1075168"/>
                <a:gridCol w="1075168"/>
                <a:gridCol w="1075168"/>
              </a:tblGrid>
              <a:tr h="611652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구분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그렇지않다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60254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91.3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254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90.8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2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92.6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254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세이하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86.4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11.9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2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89.8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10.2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2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95.2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2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2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"/>
            <a:ext cx="9906000" cy="1294224"/>
          </a:xfrm>
          <a:prstGeom prst="rect">
            <a:avLst/>
          </a:prstGeom>
          <a:noFill/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57" y="770640"/>
            <a:ext cx="3699245" cy="52322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8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일반적 관람형태 분석</a:t>
            </a:r>
            <a:endParaRPr lang="ko-KR" altLang="en-US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타원형 설명선 7"/>
          <p:cNvSpPr/>
          <p:nvPr/>
        </p:nvSpPr>
        <p:spPr>
          <a:xfrm>
            <a:off x="4450135" y="2390084"/>
            <a:ext cx="1237956" cy="471972"/>
          </a:xfrm>
          <a:prstGeom prst="wedgeEllipse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잠재고객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9" name="Text Box 226"/>
          <p:cNvSpPr txBox="1">
            <a:spLocks noChangeArrowheads="1"/>
          </p:cNvSpPr>
          <p:nvPr/>
        </p:nvSpPr>
        <p:spPr bwMode="auto">
          <a:xfrm>
            <a:off x="6916722" y="6048932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N=300 </a:t>
            </a:r>
            <a:r>
              <a:rPr lang="en-US" altLang="ko-KR" dirty="0"/>
              <a:t>/ 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Text Box 318"/>
          <p:cNvSpPr txBox="1">
            <a:spLocks noChangeArrowheads="1"/>
          </p:cNvSpPr>
          <p:nvPr/>
        </p:nvSpPr>
        <p:spPr bwMode="auto">
          <a:xfrm>
            <a:off x="656703" y="1084882"/>
            <a:ext cx="3989388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</a:t>
            </a:r>
            <a:r>
              <a:rPr lang="ko-KR" altLang="en-US" sz="1200" b="1" dirty="0" smtClean="0"/>
              <a:t>만족시설 </a:t>
            </a:r>
            <a:r>
              <a:rPr lang="ko-KR" altLang="en-US" sz="1200" b="1" dirty="0"/>
              <a:t>및 </a:t>
            </a:r>
            <a:r>
              <a:rPr lang="ko-KR" altLang="en-US" sz="1200" b="1" dirty="0" smtClean="0"/>
              <a:t>불만족시설</a:t>
            </a:r>
            <a:endParaRPr lang="ko-KR" altLang="en-US" sz="1200" b="1" dirty="0"/>
          </a:p>
        </p:txBody>
      </p:sp>
      <p:sp>
        <p:nvSpPr>
          <p:cNvPr id="9223" name="Text Box 319"/>
          <p:cNvSpPr txBox="1">
            <a:spLocks noChangeArrowheads="1"/>
          </p:cNvSpPr>
          <p:nvPr/>
        </p:nvSpPr>
        <p:spPr bwMode="auto">
          <a:xfrm>
            <a:off x="820865" y="1476706"/>
            <a:ext cx="8816295" cy="369332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wrap="square"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 smtClean="0"/>
              <a:t>가장 만족한 시설로는 화장실</a:t>
            </a:r>
            <a:r>
              <a:rPr lang="en-US" altLang="ko-KR" sz="1200" dirty="0" smtClean="0"/>
              <a:t>-</a:t>
            </a:r>
            <a:r>
              <a:rPr lang="ko-KR" altLang="en-US" sz="1200" dirty="0" smtClean="0"/>
              <a:t>중앙광장</a:t>
            </a:r>
            <a:r>
              <a:rPr lang="en-US" altLang="ko-KR" sz="1200" dirty="0" smtClean="0"/>
              <a:t>-</a:t>
            </a:r>
            <a:r>
              <a:rPr lang="ko-KR" altLang="en-US" sz="1200" dirty="0" smtClean="0"/>
              <a:t>전광판 순으로 나타났으며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가장 불만족한 시설로는 매점</a:t>
            </a:r>
            <a:r>
              <a:rPr lang="en-US" altLang="ko-KR" sz="1200" dirty="0" smtClean="0"/>
              <a:t>-</a:t>
            </a:r>
            <a:r>
              <a:rPr lang="ko-KR" altLang="en-US" sz="1200" dirty="0" smtClean="0"/>
              <a:t>주차시설</a:t>
            </a:r>
            <a:r>
              <a:rPr lang="en-US" altLang="ko-KR" sz="1200" dirty="0" smtClean="0"/>
              <a:t>-</a:t>
            </a:r>
            <a:r>
              <a:rPr lang="ko-KR" altLang="en-US" sz="1200" dirty="0" smtClean="0"/>
              <a:t>기타  순으로 집계됨</a:t>
            </a:r>
            <a:endParaRPr lang="ko-KR" altLang="en-US" sz="1200" dirty="0"/>
          </a:p>
        </p:txBody>
      </p:sp>
      <p:sp>
        <p:nvSpPr>
          <p:cNvPr id="9224" name="Line 320"/>
          <p:cNvSpPr>
            <a:spLocks noChangeShapeType="1"/>
          </p:cNvSpPr>
          <p:nvPr/>
        </p:nvSpPr>
        <p:spPr bwMode="auto">
          <a:xfrm>
            <a:off x="5222183" y="21653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2145" name="AutoShape 321"/>
          <p:cNvSpPr>
            <a:spLocks noChangeArrowheads="1"/>
          </p:cNvSpPr>
          <p:nvPr/>
        </p:nvSpPr>
        <p:spPr bwMode="auto">
          <a:xfrm>
            <a:off x="1356098" y="1978512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smtClean="0">
                <a:solidFill>
                  <a:srgbClr val="0000FF"/>
                </a:solidFill>
                <a:cs typeface="한컴돋움" pitchFamily="18" charset="2"/>
              </a:rPr>
              <a:t>만족시설</a:t>
            </a:r>
            <a:endParaRPr lang="ko-KR" altLang="en-US" sz="1200" b="1" dirty="0">
              <a:solidFill>
                <a:srgbClr val="0000FF"/>
              </a:solidFill>
              <a:cs typeface="한컴돋움" pitchFamily="18" charset="2"/>
            </a:endParaRPr>
          </a:p>
        </p:txBody>
      </p:sp>
      <p:sp>
        <p:nvSpPr>
          <p:cNvPr id="462146" name="AutoShape 322"/>
          <p:cNvSpPr>
            <a:spLocks noChangeArrowheads="1"/>
          </p:cNvSpPr>
          <p:nvPr/>
        </p:nvSpPr>
        <p:spPr bwMode="auto">
          <a:xfrm>
            <a:off x="5529637" y="200528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smtClean="0">
                <a:solidFill>
                  <a:srgbClr val="C00000"/>
                </a:solidFill>
                <a:cs typeface="한컴돋움" pitchFamily="18" charset="2"/>
              </a:rPr>
              <a:t>불만족시설</a:t>
            </a:r>
            <a:endParaRPr lang="ko-KR" altLang="en-US" sz="1200" b="1" dirty="0">
              <a:solidFill>
                <a:srgbClr val="C00000"/>
              </a:solidFill>
              <a:cs typeface="한컴돋움" pitchFamily="18" charset="2"/>
            </a:endParaRPr>
          </a:p>
        </p:txBody>
      </p:sp>
      <p:graphicFrame>
        <p:nvGraphicFramePr>
          <p:cNvPr id="462717" name="Group 893"/>
          <p:cNvGraphicFramePr>
            <a:graphicFrameLocks noGrp="1"/>
          </p:cNvGraphicFramePr>
          <p:nvPr/>
        </p:nvGraphicFramePr>
        <p:xfrm>
          <a:off x="564925" y="4590861"/>
          <a:ext cx="8773102" cy="1795876"/>
        </p:xfrm>
        <a:graphic>
          <a:graphicData uri="http://schemas.openxmlformats.org/drawingml/2006/table">
            <a:tbl>
              <a:tblPr/>
              <a:tblGrid>
                <a:gridCol w="287439"/>
                <a:gridCol w="28743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  <a:gridCol w="512389"/>
              </a:tblGrid>
              <a:tr h="307389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구분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만족시설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불만족시설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12074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주차</a:t>
                      </a:r>
                      <a:endParaRPr kumimoji="0" lang="en-US" altLang="ko-K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매표소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</a:t>
                      </a:r>
                      <a:endParaRPr kumimoji="0" lang="en-US" altLang="ko-K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광장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안내</a:t>
                      </a:r>
                      <a:endParaRPr kumimoji="0" lang="en-US" altLang="ko-K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표지물</a:t>
                      </a:r>
                      <a:endParaRPr kumimoji="0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화장실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전광판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주차</a:t>
                      </a:r>
                      <a:endParaRPr kumimoji="0" lang="en-US" altLang="ko-K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매표소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</a:t>
                      </a:r>
                      <a:endParaRPr kumimoji="0" lang="en-US" altLang="ko-K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광장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안내</a:t>
                      </a:r>
                      <a:endParaRPr kumimoji="0" lang="en-US" altLang="ko-K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표지물</a:t>
                      </a:r>
                      <a:endParaRPr kumimoji="0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화장실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전광판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5471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71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23" name="Text Box 516"/>
          <p:cNvSpPr txBox="1">
            <a:spLocks noChangeArrowheads="1"/>
          </p:cNvSpPr>
          <p:nvPr/>
        </p:nvSpPr>
        <p:spPr bwMode="auto">
          <a:xfrm>
            <a:off x="4099298" y="2289545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N=300 </a:t>
            </a:r>
            <a:r>
              <a:rPr lang="en-US" altLang="ko-KR" dirty="0"/>
              <a:t>/ %)</a:t>
            </a:r>
          </a:p>
        </p:txBody>
      </p:sp>
      <p:sp>
        <p:nvSpPr>
          <p:cNvPr id="9424" name="Text Box 517"/>
          <p:cNvSpPr txBox="1">
            <a:spLocks noChangeArrowheads="1"/>
          </p:cNvSpPr>
          <p:nvPr/>
        </p:nvSpPr>
        <p:spPr bwMode="auto">
          <a:xfrm>
            <a:off x="8050586" y="2289545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N=300 </a:t>
            </a:r>
            <a:r>
              <a:rPr lang="en-US" altLang="ko-KR" dirty="0"/>
              <a:t>/ %)</a:t>
            </a:r>
          </a:p>
        </p:txBody>
      </p:sp>
      <p:pic>
        <p:nvPicPr>
          <p:cNvPr id="24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"/>
            <a:ext cx="9906000" cy="1014602"/>
          </a:xfrm>
          <a:prstGeom prst="rect">
            <a:avLst/>
          </a:prstGeom>
          <a:noFill/>
        </p:spPr>
      </p:pic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562" y="489277"/>
            <a:ext cx="4107979" cy="52322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8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이용시설 만족도</a:t>
            </a:r>
            <a:endParaRPr lang="ko-KR" altLang="en-US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23" name="차트 22"/>
          <p:cNvGraphicFramePr/>
          <p:nvPr/>
        </p:nvGraphicFramePr>
        <p:xfrm>
          <a:off x="1108970" y="2381251"/>
          <a:ext cx="3971926" cy="2019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차트 25"/>
          <p:cNvGraphicFramePr/>
          <p:nvPr/>
        </p:nvGraphicFramePr>
        <p:xfrm>
          <a:off x="5376170" y="2390776"/>
          <a:ext cx="3971926" cy="2019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633413" y="1092200"/>
            <a:ext cx="3219450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경기장 </a:t>
            </a:r>
            <a:r>
              <a:rPr lang="ko-KR" altLang="en-US" sz="1200" b="1" dirty="0" smtClean="0"/>
              <a:t>이용시설 </a:t>
            </a:r>
            <a:r>
              <a:rPr lang="ko-KR" altLang="en-US" sz="1200" b="1" dirty="0"/>
              <a:t>만족도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806450" y="1470028"/>
            <a:ext cx="8659814" cy="103310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경기장 시설 이용에 대한 종합적인 만족도 </a:t>
            </a:r>
            <a:r>
              <a:rPr lang="ko-KR" altLang="en-US" dirty="0" smtClean="0"/>
              <a:t>조사결과 </a:t>
            </a:r>
            <a:r>
              <a:rPr lang="en-US" altLang="ko-KR" sz="1200" b="1" dirty="0" smtClean="0">
                <a:solidFill>
                  <a:srgbClr val="0000FF"/>
                </a:solidFill>
              </a:rPr>
              <a:t>78.2%</a:t>
            </a:r>
            <a:r>
              <a:rPr lang="ko-KR" altLang="en-US" dirty="0" smtClean="0"/>
              <a:t>의 이용객들이 수원월드컵경기장 시설 이용에  만족하는 것으로 나타났으며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이는 </a:t>
            </a:r>
            <a:r>
              <a:rPr lang="en-US" altLang="ko-KR" dirty="0" smtClean="0"/>
              <a:t>5</a:t>
            </a:r>
            <a:r>
              <a:rPr lang="ko-KR" altLang="en-US" dirty="0" err="1" smtClean="0"/>
              <a:t>점척도</a:t>
            </a:r>
            <a:r>
              <a:rPr lang="ko-KR" altLang="en-US" dirty="0" smtClean="0"/>
              <a:t> 점수 환산법에 의에 산출된 수치임</a:t>
            </a:r>
            <a:endParaRPr lang="en-US" altLang="ko-KR" dirty="0" smtClean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 smtClean="0"/>
              <a:t>남성이  여성보다 </a:t>
            </a:r>
            <a:r>
              <a:rPr lang="en-US" altLang="ko-KR" dirty="0" smtClean="0"/>
              <a:t>3.4% </a:t>
            </a:r>
            <a:r>
              <a:rPr lang="ko-KR" altLang="en-US" dirty="0" smtClean="0"/>
              <a:t>가량 만족도가 높게 나타났으며</a:t>
            </a:r>
            <a:r>
              <a:rPr lang="en-US" altLang="ko-KR" dirty="0" smtClean="0"/>
              <a:t>, 10</a:t>
            </a:r>
            <a:r>
              <a:rPr lang="ko-KR" altLang="en-US" dirty="0" err="1" smtClean="0"/>
              <a:t>대이하</a:t>
            </a:r>
            <a:r>
              <a:rPr lang="en-US" altLang="ko-KR" dirty="0" smtClean="0"/>
              <a:t>(83.4%), 40</a:t>
            </a:r>
            <a:r>
              <a:rPr lang="ko-KR" altLang="en-US" dirty="0" smtClean="0"/>
              <a:t>대 </a:t>
            </a:r>
            <a:r>
              <a:rPr lang="en-US" altLang="ko-KR" dirty="0" smtClean="0"/>
              <a:t>(78.6%), 30</a:t>
            </a:r>
            <a:r>
              <a:rPr lang="ko-KR" altLang="en-US" dirty="0" smtClean="0"/>
              <a:t>대</a:t>
            </a:r>
            <a:r>
              <a:rPr lang="en-US" altLang="ko-KR" dirty="0" smtClean="0"/>
              <a:t>(78%),</a:t>
            </a:r>
            <a:r>
              <a:rPr lang="ko-KR" altLang="en-US" dirty="0" smtClean="0"/>
              <a:t>순으로 만족도가 높게 나타났음</a:t>
            </a:r>
          </a:p>
        </p:txBody>
      </p:sp>
      <p:graphicFrame>
        <p:nvGraphicFramePr>
          <p:cNvPr id="133244" name="Group 124"/>
          <p:cNvGraphicFramePr>
            <a:graphicFrameLocks noGrp="1"/>
          </p:cNvGraphicFramePr>
          <p:nvPr/>
        </p:nvGraphicFramePr>
        <p:xfrm>
          <a:off x="1481136" y="4245663"/>
          <a:ext cx="7806703" cy="2395200"/>
        </p:xfrm>
        <a:graphic>
          <a:graphicData uri="http://schemas.openxmlformats.org/drawingml/2006/table">
            <a:tbl>
              <a:tblPr/>
              <a:tblGrid>
                <a:gridCol w="625066"/>
                <a:gridCol w="1115957"/>
                <a:gridCol w="951227"/>
                <a:gridCol w="937894"/>
                <a:gridCol w="1055131"/>
                <a:gridCol w="1025822"/>
                <a:gridCol w="1069785"/>
                <a:gridCol w="1025821"/>
              </a:tblGrid>
              <a:tr h="4140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구분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불만족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불만족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그저 그렇다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만족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만족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만족도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6571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78.2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6571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(206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명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67.5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79.4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65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(94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명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59.6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6571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세이하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(59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명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69.5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83.4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65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명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65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(63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명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65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(67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명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71.6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78.6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65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(12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명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58.3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73.4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6" name="Object 371"/>
          <p:cNvGraphicFramePr>
            <a:graphicFrameLocks noChangeAspect="1"/>
          </p:cNvGraphicFramePr>
          <p:nvPr/>
        </p:nvGraphicFramePr>
        <p:xfrm>
          <a:off x="1946007" y="2445250"/>
          <a:ext cx="6016306" cy="1531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7" name="Text Box 225"/>
          <p:cNvSpPr txBox="1">
            <a:spLocks noChangeArrowheads="1"/>
          </p:cNvSpPr>
          <p:nvPr/>
        </p:nvSpPr>
        <p:spPr bwMode="auto">
          <a:xfrm>
            <a:off x="2571799" y="3903471"/>
            <a:ext cx="917576" cy="246221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smtClean="0"/>
              <a:t>매우 불만족</a:t>
            </a:r>
            <a:endParaRPr lang="en-US" altLang="ko-KR" sz="1000" b="1" dirty="0" smtClean="0"/>
          </a:p>
        </p:txBody>
      </p:sp>
      <p:sp>
        <p:nvSpPr>
          <p:cNvPr id="49" name="Text Box 229"/>
          <p:cNvSpPr txBox="1">
            <a:spLocks noChangeArrowheads="1"/>
          </p:cNvSpPr>
          <p:nvPr/>
        </p:nvSpPr>
        <p:spPr bwMode="auto">
          <a:xfrm>
            <a:off x="4755104" y="3886228"/>
            <a:ext cx="926238" cy="246221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smtClean="0"/>
              <a:t>그저 그렇다</a:t>
            </a:r>
            <a:endParaRPr lang="ko-KR" altLang="en-US" sz="1000" b="1" dirty="0"/>
          </a:p>
        </p:txBody>
      </p:sp>
      <p:sp>
        <p:nvSpPr>
          <p:cNvPr id="51" name="Text Box 231"/>
          <p:cNvSpPr txBox="1">
            <a:spLocks noChangeArrowheads="1"/>
          </p:cNvSpPr>
          <p:nvPr/>
        </p:nvSpPr>
        <p:spPr bwMode="auto">
          <a:xfrm>
            <a:off x="6944262" y="3893942"/>
            <a:ext cx="819150" cy="246221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 dirty="0" smtClean="0"/>
              <a:t>매우 만족</a:t>
            </a:r>
            <a:endParaRPr lang="ko-KR" altLang="en-US" sz="1000" b="1" dirty="0"/>
          </a:p>
        </p:txBody>
      </p:sp>
      <p:sp>
        <p:nvSpPr>
          <p:cNvPr id="52" name="Text Box 226"/>
          <p:cNvSpPr txBox="1">
            <a:spLocks noChangeArrowheads="1"/>
          </p:cNvSpPr>
          <p:nvPr/>
        </p:nvSpPr>
        <p:spPr bwMode="auto">
          <a:xfrm>
            <a:off x="7889875" y="2511621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N=300 </a:t>
            </a:r>
            <a:r>
              <a:rPr lang="en-US" altLang="ko-KR" dirty="0"/>
              <a:t>/ %)</a:t>
            </a:r>
          </a:p>
        </p:txBody>
      </p:sp>
      <p:sp>
        <p:nvSpPr>
          <p:cNvPr id="12" name="Text Box 225"/>
          <p:cNvSpPr txBox="1">
            <a:spLocks noChangeArrowheads="1"/>
          </p:cNvSpPr>
          <p:nvPr/>
        </p:nvSpPr>
        <p:spPr bwMode="auto">
          <a:xfrm>
            <a:off x="3676796" y="3912174"/>
            <a:ext cx="917576" cy="246221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smtClean="0"/>
              <a:t>불만족</a:t>
            </a:r>
            <a:endParaRPr lang="en-US" altLang="ko-KR" sz="1000" b="1" dirty="0" smtClean="0"/>
          </a:p>
        </p:txBody>
      </p:sp>
      <p:sp>
        <p:nvSpPr>
          <p:cNvPr id="13" name="Text Box 229"/>
          <p:cNvSpPr txBox="1">
            <a:spLocks noChangeArrowheads="1"/>
          </p:cNvSpPr>
          <p:nvPr/>
        </p:nvSpPr>
        <p:spPr bwMode="auto">
          <a:xfrm>
            <a:off x="5813871" y="3894935"/>
            <a:ext cx="926238" cy="246221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smtClean="0"/>
              <a:t>만족</a:t>
            </a:r>
            <a:endParaRPr lang="ko-KR" altLang="en-US" sz="1000" b="1" dirty="0"/>
          </a:p>
        </p:txBody>
      </p:sp>
      <p:pic>
        <p:nvPicPr>
          <p:cNvPr id="15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"/>
            <a:ext cx="9906000" cy="1014602"/>
          </a:xfrm>
          <a:prstGeom prst="rect">
            <a:avLst/>
          </a:prstGeom>
          <a:noFill/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62" y="489277"/>
            <a:ext cx="4107979" cy="52322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8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이용시설 만족도</a:t>
            </a:r>
            <a:endParaRPr lang="ko-KR" altLang="en-US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02850" y="2332238"/>
            <a:ext cx="4006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+mn-ea"/>
                <a:ea typeface="+mn-ea"/>
              </a:rPr>
              <a:t>65</a:t>
            </a:r>
            <a:endParaRPr lang="ko-KR" altLang="en-US" b="1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619125" y="1353910"/>
            <a:ext cx="8299792" cy="276999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</a:t>
            </a:r>
            <a:r>
              <a:rPr lang="ko-KR" altLang="en-US" sz="1200" b="1" dirty="0" smtClean="0"/>
              <a:t>각 </a:t>
            </a:r>
            <a:r>
              <a:rPr lang="ko-KR" altLang="en-US" sz="1200" b="1" dirty="0" err="1" smtClean="0"/>
              <a:t>시설별</a:t>
            </a:r>
            <a:r>
              <a:rPr lang="ko-KR" altLang="en-US" sz="1200" b="1" dirty="0" smtClean="0"/>
              <a:t> 만족도 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주차시설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매표소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중앙광장</a:t>
            </a:r>
            <a:r>
              <a:rPr lang="en-US" altLang="ko-KR" sz="1200" b="1" dirty="0" smtClean="0"/>
              <a:t>, </a:t>
            </a:r>
            <a:r>
              <a:rPr lang="ko-KR" altLang="en-US" sz="1200" b="1" dirty="0" err="1" smtClean="0"/>
              <a:t>안내표지물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화장실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전광판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매점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진</a:t>
            </a:r>
            <a:r>
              <a:rPr lang="en-US" altLang="ko-KR" sz="1200" dirty="0" smtClean="0"/>
              <a:t>‧</a:t>
            </a:r>
            <a:r>
              <a:rPr lang="ko-KR" altLang="en-US" sz="1200" b="1" dirty="0" smtClean="0"/>
              <a:t>출입 </a:t>
            </a:r>
            <a:r>
              <a:rPr lang="ko-KR" altLang="en-US" sz="1200" b="1" dirty="0" smtClean="0"/>
              <a:t>만족도</a:t>
            </a:r>
            <a:r>
              <a:rPr lang="en-US" altLang="ko-KR" sz="1200" b="1" dirty="0" smtClean="0"/>
              <a:t>)</a:t>
            </a:r>
            <a:endParaRPr lang="en-US" altLang="ko-KR" sz="1200" b="1" dirty="0" smtClean="0"/>
          </a:p>
        </p:txBody>
      </p:sp>
      <p:pic>
        <p:nvPicPr>
          <p:cNvPr id="21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"/>
            <a:ext cx="9906000" cy="1014602"/>
          </a:xfrm>
          <a:prstGeom prst="rect">
            <a:avLst/>
          </a:prstGeom>
          <a:noFill/>
        </p:spPr>
      </p:pic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562" y="489277"/>
            <a:ext cx="4107979" cy="52322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8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이용시설 만족도</a:t>
            </a:r>
            <a:endParaRPr lang="ko-KR" altLang="en-US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806450" y="1706328"/>
            <a:ext cx="8659814" cy="683264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 smtClean="0"/>
              <a:t>종합적인 만족도와 각 </a:t>
            </a:r>
            <a:r>
              <a:rPr lang="ko-KR" altLang="en-US" sz="1200" dirty="0" err="1" smtClean="0"/>
              <a:t>시설별</a:t>
            </a:r>
            <a:r>
              <a:rPr lang="en-US" altLang="ko-KR" sz="1200" dirty="0" smtClean="0"/>
              <a:t>(8</a:t>
            </a:r>
            <a:r>
              <a:rPr lang="ko-KR" altLang="en-US" sz="1200" dirty="0" err="1" smtClean="0"/>
              <a:t>개시설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 만족도의 평균으로 나타난  </a:t>
            </a:r>
            <a:r>
              <a:rPr lang="ko-KR" altLang="en-US" sz="1600" dirty="0" smtClean="0">
                <a:solidFill>
                  <a:srgbClr val="FF0000"/>
                </a:solidFill>
              </a:rPr>
              <a:t>총 만족도는</a:t>
            </a:r>
            <a:r>
              <a:rPr lang="en-US" altLang="ko-KR" sz="1600" dirty="0" smtClean="0">
                <a:solidFill>
                  <a:srgbClr val="FF0000"/>
                </a:solidFill>
              </a:rPr>
              <a:t> 74.0 %</a:t>
            </a:r>
            <a:r>
              <a:rPr lang="ko-KR" altLang="en-US" sz="1200" dirty="0" smtClean="0"/>
              <a:t>로  나타났음</a:t>
            </a:r>
            <a:endParaRPr lang="en-US" altLang="ko-KR" sz="1200" dirty="0" smtClean="0"/>
          </a:p>
          <a:p>
            <a:pPr marL="193675" indent="-193675" algn="l">
              <a:lnSpc>
                <a:spcPct val="15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dirty="0" smtClean="0"/>
              <a:t>전체 평균만족도 대비 주차시설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매점 관련 만족도가 낮은 것으로 나타남</a:t>
            </a:r>
            <a:endParaRPr lang="en-US" altLang="ko-KR" sz="1200" dirty="0" smtClean="0"/>
          </a:p>
        </p:txBody>
      </p:sp>
      <p:graphicFrame>
        <p:nvGraphicFramePr>
          <p:cNvPr id="24" name="Group 124"/>
          <p:cNvGraphicFramePr>
            <a:graphicFrameLocks noGrp="1"/>
          </p:cNvGraphicFramePr>
          <p:nvPr/>
        </p:nvGraphicFramePr>
        <p:xfrm>
          <a:off x="1055077" y="2521460"/>
          <a:ext cx="3440723" cy="3892207"/>
        </p:xfrm>
        <a:graphic>
          <a:graphicData uri="http://schemas.openxmlformats.org/drawingml/2006/table">
            <a:tbl>
              <a:tblPr/>
              <a:tblGrid>
                <a:gridCol w="1764323"/>
                <a:gridCol w="1676400"/>
              </a:tblGrid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조사항목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5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점 척도 점수환산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(%)</a:t>
                      </a:r>
                      <a:endParaRPr kumimoji="0" lang="ko-KR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총 만족도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74.0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전제시설 만족도</a:t>
                      </a:r>
                      <a:endParaRPr kumimoji="0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78.2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주차시설</a:t>
                      </a:r>
                      <a:endParaRPr kumimoji="0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62.8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매표소</a:t>
                      </a:r>
                      <a:endParaRPr kumimoji="0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73.0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중앙광장</a:t>
                      </a:r>
                      <a:endParaRPr kumimoji="0" lang="en-US" altLang="ko-K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78.6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안내표지물</a:t>
                      </a:r>
                      <a:endParaRPr kumimoji="0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75.8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화장실</a:t>
                      </a:r>
                      <a:endParaRPr kumimoji="0" lang="en-US" altLang="ko-K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78.6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전광판</a:t>
                      </a:r>
                      <a:endParaRPr kumimoji="0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77.6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매점</a:t>
                      </a:r>
                      <a:endParaRPr kumimoji="0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67.4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진</a:t>
                      </a:r>
                      <a:r>
                        <a:rPr lang="en-US" altLang="ko-KR" sz="1300" dirty="0" smtClean="0">
                          <a:latin typeface="HY강B" pitchFamily="18" charset="-127"/>
                          <a:ea typeface="HY강B" pitchFamily="18" charset="-127"/>
                        </a:rPr>
                        <a:t>‧</a:t>
                      </a:r>
                      <a:r>
                        <a:rPr kumimoji="0" lang="ko-KR" alt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출입</a:t>
                      </a:r>
                      <a:endParaRPr kumimoji="0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강B" pitchFamily="18" charset="-127"/>
                        <a:ea typeface="HY강B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강B" pitchFamily="18" charset="-127"/>
                          <a:ea typeface="HY강B" pitchFamily="18" charset="-127"/>
                        </a:rPr>
                        <a:t>74.2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차트 7"/>
          <p:cNvGraphicFramePr/>
          <p:nvPr/>
        </p:nvGraphicFramePr>
        <p:xfrm>
          <a:off x="4777483" y="2679982"/>
          <a:ext cx="4776093" cy="3468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Box 226"/>
          <p:cNvSpPr txBox="1">
            <a:spLocks noChangeArrowheads="1"/>
          </p:cNvSpPr>
          <p:nvPr/>
        </p:nvSpPr>
        <p:spPr bwMode="auto">
          <a:xfrm>
            <a:off x="8283185" y="2370783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N=300 </a:t>
            </a:r>
            <a:r>
              <a:rPr lang="en-US" altLang="ko-KR" dirty="0"/>
              <a:t>/ 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422274" y="1411490"/>
          <a:ext cx="9142027" cy="4968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329"/>
                <a:gridCol w="7813698"/>
              </a:tblGrid>
              <a:tr h="33675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분석 항목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분석 결과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111464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인구통계학적</a:t>
                      </a:r>
                      <a:endParaRPr lang="en-US" altLang="ko-KR" sz="12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분            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altLang="ko-KR" sz="3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-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관중 성별비율은 </a:t>
                      </a:r>
                      <a:r>
                        <a:rPr lang="ko-KR" altLang="en-US" sz="1200" b="1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남성</a:t>
                      </a:r>
                      <a:r>
                        <a:rPr lang="en-US" altLang="ko-KR" sz="1200" b="1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(68.7%)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이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거주지 비율은 </a:t>
                      </a:r>
                      <a:r>
                        <a:rPr lang="ko-KR" altLang="en-US" sz="1200" b="1" dirty="0" err="1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비수원</a:t>
                      </a:r>
                      <a:r>
                        <a:rPr lang="en-US" altLang="ko-KR" sz="1200" b="1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(52.7%)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이 높게 나타남</a:t>
                      </a:r>
                      <a:endParaRPr lang="en-US" altLang="ko-KR" sz="1200" b="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endParaRPr lang="en-US" altLang="ko-KR" sz="300" b="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-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관중의 연령은 </a:t>
                      </a:r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10</a:t>
                      </a:r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대</a:t>
                      </a:r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(19.7%), </a:t>
                      </a:r>
                      <a:r>
                        <a:rPr lang="en-US" altLang="ko-KR" sz="1200" b="1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20</a:t>
                      </a:r>
                      <a:r>
                        <a:rPr lang="ko-KR" altLang="en-US" sz="1200" b="1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</a:t>
                      </a:r>
                      <a:r>
                        <a:rPr lang="en-US" altLang="ko-KR" sz="1200" b="1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(32.7%), </a:t>
                      </a:r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30</a:t>
                      </a:r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대</a:t>
                      </a:r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(21%), 40</a:t>
                      </a:r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대</a:t>
                      </a:r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(22.3%)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를 이루었으며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  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직업은 직장인의 비율이 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40.3%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로 조사됨</a:t>
                      </a:r>
                      <a:endParaRPr lang="en-US" altLang="ko-KR" sz="1200" b="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/>
                </a:tc>
              </a:tr>
              <a:tr h="187233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일반적 관람형태 분                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-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경기장 </a:t>
                      </a:r>
                      <a:r>
                        <a:rPr lang="ko-KR" altLang="en-US" sz="1200" b="0" baseline="0" dirty="0" err="1" smtClean="0">
                          <a:latin typeface="굴림" pitchFamily="50" charset="-127"/>
                          <a:ea typeface="굴림" pitchFamily="50" charset="-127"/>
                        </a:rPr>
                        <a:t>방문시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자가용 이용률이 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49.7%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로 상반기 대비 감소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대중교통 이용률은 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41.3%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로 상반기 대비 증가</a:t>
                      </a:r>
                      <a:endParaRPr lang="en-US" altLang="ko-KR" sz="1200" b="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-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관람동반형태는 친구 및 직장동료가 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43.0%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를 차지하고 있음</a:t>
                      </a:r>
                      <a:endParaRPr lang="en-US" altLang="ko-KR" sz="1200" b="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-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추운 날씨로 인해 가족단위 자가용 방문객은 감소하고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20,30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대의 청년층이 친구와 방문하여 대중교통 이용이                 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  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상승한 것으로 판단됨 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-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추후 관람계획은 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91.3%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가 그렇다고 응답하여 재방문계획이 매우 높은 것으로 나타났으나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보통이라는 </a:t>
                      </a:r>
                      <a:endParaRPr lang="en-US" altLang="ko-KR" sz="1200" b="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  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응답도 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8%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로 나와 잠재고객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(10~20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대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의 고객화를 위한 노력이 필요함</a:t>
                      </a:r>
                      <a:endParaRPr lang="en-US" altLang="ko-KR" sz="1200" b="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/>
                </a:tc>
              </a:tr>
              <a:tr h="164502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err="1" smtClean="0">
                          <a:solidFill>
                            <a:srgbClr val="000099"/>
                          </a:solidFill>
                        </a:rPr>
                        <a:t>경기징</a:t>
                      </a: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 이용시설 만      족      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-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경기장 시설 이용에 대한 종합적인 만족도 조사결과 </a:t>
                      </a:r>
                      <a:r>
                        <a:rPr lang="en-US" altLang="ko-KR" sz="1200" b="1" baseline="0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78.2%</a:t>
                      </a:r>
                      <a:r>
                        <a:rPr lang="ko-KR" altLang="en-US" sz="1200" b="1" baseline="0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의 이용객들이 수원월드컵경기장 시설 이용에 </a:t>
                      </a:r>
                      <a:endParaRPr lang="en-US" altLang="ko-KR" sz="1200" b="1" baseline="0" dirty="0" smtClean="0">
                        <a:solidFill>
                          <a:srgbClr val="0000FF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="1" baseline="0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    </a:t>
                      </a:r>
                      <a:r>
                        <a:rPr lang="ko-KR" altLang="en-US" sz="1200" b="1" baseline="0" dirty="0" smtClean="0">
                          <a:solidFill>
                            <a:srgbClr val="0000FF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만족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하는 것으로 나타남</a:t>
                      </a:r>
                      <a:endParaRPr lang="en-US" altLang="ko-KR" sz="1200" b="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- </a:t>
                      </a:r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종합적인 만족도와 각 </a:t>
                      </a:r>
                      <a:r>
                        <a:rPr lang="ko-KR" altLang="en-US" sz="1200" dirty="0" err="1" smtClean="0">
                          <a:latin typeface="굴림" pitchFamily="50" charset="-127"/>
                          <a:ea typeface="굴림" pitchFamily="50" charset="-127"/>
                        </a:rPr>
                        <a:t>시설별</a:t>
                      </a:r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(8</a:t>
                      </a:r>
                      <a:r>
                        <a:rPr lang="ko-KR" altLang="en-US" sz="1200" dirty="0" err="1" smtClean="0">
                          <a:latin typeface="굴림" pitchFamily="50" charset="-127"/>
                          <a:ea typeface="굴림" pitchFamily="50" charset="-127"/>
                        </a:rPr>
                        <a:t>개시설</a:t>
                      </a:r>
                      <a:r>
                        <a:rPr lang="en-US" altLang="ko-KR" sz="1200" dirty="0" smtClean="0"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 만족도의 평균으로 나타난  </a:t>
                      </a:r>
                      <a:r>
                        <a:rPr lang="ko-KR" altLang="en-US" sz="1600" b="1" dirty="0" smtClean="0">
                          <a:solidFill>
                            <a:srgbClr val="FF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총 만족도는</a:t>
                      </a: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74.0 %</a:t>
                      </a:r>
                      <a:r>
                        <a:rPr lang="ko-KR" altLang="en-US" sz="1200" dirty="0" smtClean="0">
                          <a:latin typeface="굴림" pitchFamily="50" charset="-127"/>
                          <a:ea typeface="굴림" pitchFamily="50" charset="-127"/>
                        </a:rPr>
                        <a:t>로  나타났음</a:t>
                      </a:r>
                      <a:endParaRPr lang="en-US" altLang="ko-KR" sz="1200" b="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3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-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만족도가 높게 나온 시설은 중앙광장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화장실이며 상대적으로 만족도가 낮게 나온 시설은 매점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주차장으로             </a:t>
                      </a:r>
                      <a:endParaRPr lang="en-US" altLang="ko-KR" sz="1200" b="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  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이용 요금이 부과되고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인원이 특정 시간대에 동시에 집중되는 시설임</a:t>
                      </a:r>
                      <a:endParaRPr lang="en-US" altLang="ko-KR" sz="1200" b="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6" descr="C:\Users\박효신\Desktop\ppt 테스트\for ppt\output\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"/>
            <a:ext cx="9906000" cy="1014602"/>
          </a:xfrm>
          <a:prstGeom prst="rect">
            <a:avLst/>
          </a:prstGeom>
          <a:noFill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62" y="489277"/>
            <a:ext cx="3481678" cy="52322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80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설문조사 결과 요약</a:t>
            </a:r>
            <a:endParaRPr lang="ko-KR" altLang="en-US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연꽃 당초 무늬">
  <a:themeElements>
    <a:clrScheme name="연꽃 당초 무늬">
      <a:dk1>
        <a:sysClr val="windowText" lastClr="000000"/>
      </a:dk1>
      <a:lt1>
        <a:sysClr val="window" lastClr="FFFFFF"/>
      </a:lt1>
      <a:dk2>
        <a:srgbClr val="466571"/>
      </a:dk2>
      <a:lt2>
        <a:srgbClr val="EFEFE7"/>
      </a:lt2>
      <a:accent1>
        <a:srgbClr val="D87D3A"/>
      </a:accent1>
      <a:accent2>
        <a:srgbClr val="7F8792"/>
      </a:accent2>
      <a:accent3>
        <a:srgbClr val="B5AD67"/>
      </a:accent3>
      <a:accent4>
        <a:srgbClr val="61A9B8"/>
      </a:accent4>
      <a:accent5>
        <a:srgbClr val="AB7350"/>
      </a:accent5>
      <a:accent6>
        <a:srgbClr val="889C6F"/>
      </a:accent6>
      <a:hlink>
        <a:srgbClr val="F76B04"/>
      </a:hlink>
      <a:folHlink>
        <a:srgbClr val="A3A395"/>
      </a:folHlink>
    </a:clrScheme>
    <a:fontScheme name="연꽃 당초 무늬">
      <a:maj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5000"/>
                <a:hueMod val="100000"/>
                <a:satMod val="100000"/>
              </a:schemeClr>
            </a:gs>
          </a:gsLst>
          <a:path path="circle">
            <a:fillToRect t="45000" r="100000" b="45000"/>
          </a:path>
        </a:gradFill>
        <a:blipFill>
          <a:blip xmlns:r="http://schemas.openxmlformats.org/officeDocument/2006/relationships" r:embed="rId1">
            <a:duotone>
              <a:srgbClr val="000000">
                <a:alpha val="27450"/>
              </a:srgbClr>
              <a:schemeClr val="phClr">
                <a:tint val="7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Scrollwork</Template>
  <TotalTime>21193</TotalTime>
  <Words>1182</Words>
  <Application>Microsoft Office PowerPoint</Application>
  <PresentationFormat>A4 용지(210x297mm)</PresentationFormat>
  <Paragraphs>384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연꽃 당초 무늬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Company>우리집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채희락</dc:creator>
  <cp:lastModifiedBy>정용현</cp:lastModifiedBy>
  <cp:revision>1412</cp:revision>
  <dcterms:created xsi:type="dcterms:W3CDTF">2006-11-27T02:15:29Z</dcterms:created>
  <dcterms:modified xsi:type="dcterms:W3CDTF">2013-11-23T02:03:27Z</dcterms:modified>
</cp:coreProperties>
</file>